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6"/>
  </p:notesMasterIdLst>
  <p:sldIdLst>
    <p:sldId id="305" r:id="rId2"/>
    <p:sldId id="309" r:id="rId3"/>
    <p:sldId id="316" r:id="rId4"/>
    <p:sldId id="311" r:id="rId5"/>
    <p:sldId id="317" r:id="rId6"/>
    <p:sldId id="318" r:id="rId7"/>
    <p:sldId id="319" r:id="rId8"/>
    <p:sldId id="310" r:id="rId9"/>
    <p:sldId id="312" r:id="rId10"/>
    <p:sldId id="7018" r:id="rId11"/>
    <p:sldId id="313" r:id="rId12"/>
    <p:sldId id="315" r:id="rId13"/>
    <p:sldId id="314" r:id="rId14"/>
    <p:sldId id="26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Kunkel" initials="JK" lastIdx="1" clrIdx="0">
    <p:extLst>
      <p:ext uri="{19B8F6BF-5375-455C-9EA6-DF929625EA0E}">
        <p15:presenceInfo xmlns:p15="http://schemas.microsoft.com/office/powerpoint/2012/main" userId="Jan Kunk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A"/>
    <a:srgbClr val="5AD082"/>
    <a:srgbClr val="264D73"/>
    <a:srgbClr val="009900"/>
    <a:srgbClr val="008000"/>
    <a:srgbClr val="304A1E"/>
    <a:srgbClr val="71BA8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A777F-03C7-41C7-9EEF-3D1B3979AE93}" v="66" dt="2023-05-26T17:56:36.19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showGuides="1">
      <p:cViewPr varScale="1">
        <p:scale>
          <a:sx n="128" d="100"/>
          <a:sy n="128" d="100"/>
        </p:scale>
        <p:origin x="32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4F23D-34DE-4FD2-8E68-2CB1A7E2B611}" type="datetimeFigureOut">
              <a:rPr lang="de-DE" smtClean="0"/>
              <a:t>06.10.23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FDC4D-75C6-468D-B227-8B404DF51D7B}" type="slidenum">
              <a:rPr lang="de-DE" smtClean="0"/>
              <a:t>‹#›</a:t>
            </a:fld>
            <a:endParaRPr lang="de-DE"/>
          </a:p>
        </p:txBody>
      </p:sp>
    </p:spTree>
    <p:extLst>
      <p:ext uri="{BB962C8B-B14F-4D97-AF65-F5344CB8AC3E}">
        <p14:creationId xmlns:p14="http://schemas.microsoft.com/office/powerpoint/2010/main" val="81162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DBA03AA-6A4D-49A5-B8F4-8276F5CD5B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6096000"/>
            <a:ext cx="12204000" cy="772920"/>
          </a:xfrm>
          <a:prstGeom prst="rect">
            <a:avLst/>
          </a:prstGeom>
        </p:spPr>
      </p:pic>
      <p:pic>
        <p:nvPicPr>
          <p:cNvPr id="8" name="Grafik 7">
            <a:extLst>
              <a:ext uri="{FF2B5EF4-FFF2-40B4-BE49-F238E27FC236}">
                <a16:creationId xmlns:a16="http://schemas.microsoft.com/office/drawing/2014/main" id="{744C90FD-8F63-41F2-A196-A032D080D49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80" r="1539"/>
          <a:stretch/>
        </p:blipFill>
        <p:spPr>
          <a:xfrm>
            <a:off x="-3" y="266060"/>
            <a:ext cx="12204000" cy="1211566"/>
          </a:xfrm>
          <a:prstGeom prst="rect">
            <a:avLst/>
          </a:prstGeom>
        </p:spPr>
      </p:pic>
      <p:pic>
        <p:nvPicPr>
          <p:cNvPr id="9" name="Grafik 8">
            <a:extLst>
              <a:ext uri="{FF2B5EF4-FFF2-40B4-BE49-F238E27FC236}">
                <a16:creationId xmlns:a16="http://schemas.microsoft.com/office/drawing/2014/main" id="{20CA4A03-321C-4D41-A528-398171D3DF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035" y="2095706"/>
            <a:ext cx="4248000" cy="2066013"/>
          </a:xfrm>
          <a:prstGeom prst="rect">
            <a:avLst/>
          </a:prstGeom>
        </p:spPr>
      </p:pic>
      <p:sp>
        <p:nvSpPr>
          <p:cNvPr id="3" name="Textplatzhalter 2">
            <a:extLst>
              <a:ext uri="{FF2B5EF4-FFF2-40B4-BE49-F238E27FC236}">
                <a16:creationId xmlns:a16="http://schemas.microsoft.com/office/drawing/2014/main" id="{AE81E051-C1E0-4D44-93C2-39C563458E8C}"/>
              </a:ext>
            </a:extLst>
          </p:cNvPr>
          <p:cNvSpPr>
            <a:spLocks noGrp="1"/>
          </p:cNvSpPr>
          <p:nvPr>
            <p:ph type="body" sz="quarter" idx="10" hasCustomPrompt="1"/>
          </p:nvPr>
        </p:nvSpPr>
        <p:spPr>
          <a:xfrm>
            <a:off x="5106988" y="2347914"/>
            <a:ext cx="6359525" cy="1737357"/>
          </a:xfrm>
          <a:prstGeom prst="rect">
            <a:avLst/>
          </a:prstGeom>
        </p:spPr>
        <p:txBody>
          <a:bodyPr/>
          <a:lstStyle>
            <a:lvl1pPr>
              <a:defRPr sz="3600">
                <a:solidFill>
                  <a:schemeClr val="tx1"/>
                </a:solidFill>
              </a:defRPr>
            </a:lvl1pPr>
            <a:lvl2pPr>
              <a:defRPr sz="2400"/>
            </a:lvl2pPr>
            <a:lvl3pPr algn="r">
              <a:defRPr/>
            </a:lvl3pPr>
            <a:lvl4pPr algn="r">
              <a:defRPr/>
            </a:lvl4pPr>
            <a:lvl5pPr algn="r">
              <a:defRPr/>
            </a:lvl5pPr>
          </a:lstStyle>
          <a:p>
            <a:pPr lvl="0"/>
            <a:r>
              <a:rPr lang="de-DE" dirty="0"/>
              <a:t>Title</a:t>
            </a:r>
          </a:p>
          <a:p>
            <a:pPr lvl="0"/>
            <a:endParaRPr lang="de-DE" dirty="0"/>
          </a:p>
          <a:p>
            <a:pPr lvl="0"/>
            <a:endParaRPr lang="de-DE" dirty="0"/>
          </a:p>
        </p:txBody>
      </p:sp>
      <p:sp>
        <p:nvSpPr>
          <p:cNvPr id="6" name="Textplatzhalter 2">
            <a:extLst>
              <a:ext uri="{FF2B5EF4-FFF2-40B4-BE49-F238E27FC236}">
                <a16:creationId xmlns:a16="http://schemas.microsoft.com/office/drawing/2014/main" id="{AE81E051-C1E0-4D44-93C2-39C563458E8C}"/>
              </a:ext>
            </a:extLst>
          </p:cNvPr>
          <p:cNvSpPr>
            <a:spLocks noGrp="1"/>
          </p:cNvSpPr>
          <p:nvPr>
            <p:ph type="body" sz="quarter" idx="11" hasCustomPrompt="1"/>
          </p:nvPr>
        </p:nvSpPr>
        <p:spPr>
          <a:xfrm>
            <a:off x="5109763" y="4279232"/>
            <a:ext cx="6359525" cy="525524"/>
          </a:xfrm>
          <a:prstGeom prst="rect">
            <a:avLst/>
          </a:prstGeom>
        </p:spPr>
        <p:txBody>
          <a:bodyPr/>
          <a:lstStyle>
            <a:lvl1pPr>
              <a:defRPr sz="2400" b="0" i="1">
                <a:solidFill>
                  <a:schemeClr val="tx2"/>
                </a:solidFill>
              </a:defRPr>
            </a:lvl1pPr>
            <a:lvl2pPr>
              <a:defRPr sz="2400"/>
            </a:lvl2pPr>
            <a:lvl3pPr algn="r">
              <a:defRPr/>
            </a:lvl3pPr>
            <a:lvl4pPr algn="r">
              <a:defRPr/>
            </a:lvl4pPr>
            <a:lvl5pPr algn="r">
              <a:defRPr/>
            </a:lvl5pPr>
          </a:lstStyle>
          <a:p>
            <a:pPr lvl="0"/>
            <a:r>
              <a:rPr lang="de-DE" dirty="0" err="1"/>
              <a:t>Author</a:t>
            </a:r>
            <a:r>
              <a:rPr lang="de-DE" dirty="0"/>
              <a:t>/</a:t>
            </a:r>
            <a:r>
              <a:rPr lang="de-DE" dirty="0" err="1"/>
              <a:t>Presenter</a:t>
            </a:r>
            <a:endParaRPr lang="de-DE" dirty="0"/>
          </a:p>
        </p:txBody>
      </p:sp>
      <p:sp>
        <p:nvSpPr>
          <p:cNvPr id="10" name="Textplatzhalter 2">
            <a:extLst>
              <a:ext uri="{FF2B5EF4-FFF2-40B4-BE49-F238E27FC236}">
                <a16:creationId xmlns:a16="http://schemas.microsoft.com/office/drawing/2014/main" id="{AE81E051-C1E0-4D44-93C2-39C563458E8C}"/>
              </a:ext>
            </a:extLst>
          </p:cNvPr>
          <p:cNvSpPr>
            <a:spLocks noGrp="1"/>
          </p:cNvSpPr>
          <p:nvPr>
            <p:ph type="body" sz="quarter" idx="12" hasCustomPrompt="1"/>
          </p:nvPr>
        </p:nvSpPr>
        <p:spPr>
          <a:xfrm>
            <a:off x="5109763" y="5426394"/>
            <a:ext cx="6359525" cy="525520"/>
          </a:xfrm>
          <a:prstGeom prst="rect">
            <a:avLst/>
          </a:prstGeom>
        </p:spPr>
        <p:txBody>
          <a:bodyPr/>
          <a:lstStyle>
            <a:lvl1pPr>
              <a:defRPr sz="2400" b="0">
                <a:solidFill>
                  <a:schemeClr val="tx1"/>
                </a:solidFill>
              </a:defRPr>
            </a:lvl1pPr>
            <a:lvl2pPr>
              <a:defRPr sz="2400"/>
            </a:lvl2pPr>
            <a:lvl3pPr algn="r">
              <a:defRPr/>
            </a:lvl3pPr>
            <a:lvl4pPr algn="r">
              <a:defRPr/>
            </a:lvl4pPr>
            <a:lvl5pPr algn="r">
              <a:defRPr/>
            </a:lvl5pPr>
          </a:lstStyle>
          <a:p>
            <a:pPr lvl="0"/>
            <a:r>
              <a:rPr lang="de-DE" dirty="0"/>
              <a:t>Conference/Workshop DD </a:t>
            </a:r>
            <a:r>
              <a:rPr lang="de-DE" dirty="0" err="1"/>
              <a:t>Month</a:t>
            </a:r>
            <a:r>
              <a:rPr lang="de-DE" dirty="0"/>
              <a:t> YYYY</a:t>
            </a:r>
          </a:p>
        </p:txBody>
      </p:sp>
    </p:spTree>
    <p:extLst>
      <p:ext uri="{BB962C8B-B14F-4D97-AF65-F5344CB8AC3E}">
        <p14:creationId xmlns:p14="http://schemas.microsoft.com/office/powerpoint/2010/main" val="338082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folie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5D1752-F20D-47B7-AE0C-FCC5E083F7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r="1764"/>
          <a:stretch/>
        </p:blipFill>
        <p:spPr>
          <a:xfrm>
            <a:off x="0" y="336544"/>
            <a:ext cx="12192000" cy="1225374"/>
          </a:xfrm>
          <a:prstGeom prst="rect">
            <a:avLst/>
          </a:prstGeom>
        </p:spPr>
      </p:pic>
      <p:pic>
        <p:nvPicPr>
          <p:cNvPr id="8" name="Grafik 7">
            <a:extLst>
              <a:ext uri="{FF2B5EF4-FFF2-40B4-BE49-F238E27FC236}">
                <a16:creationId xmlns:a16="http://schemas.microsoft.com/office/drawing/2014/main" id="{74AB0A4A-2234-410F-A118-1DDBC76A00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9418" y="135109"/>
            <a:ext cx="2157207" cy="1049153"/>
          </a:xfrm>
          <a:prstGeom prst="rect">
            <a:avLst/>
          </a:prstGeom>
        </p:spPr>
      </p:pic>
      <p:sp>
        <p:nvSpPr>
          <p:cNvPr id="12" name="Textplatzhalter 11">
            <a:extLst>
              <a:ext uri="{FF2B5EF4-FFF2-40B4-BE49-F238E27FC236}">
                <a16:creationId xmlns:a16="http://schemas.microsoft.com/office/drawing/2014/main" id="{90F521F3-8C6A-4493-91F6-1DEA4875C711}"/>
              </a:ext>
            </a:extLst>
          </p:cNvPr>
          <p:cNvSpPr>
            <a:spLocks noGrp="1"/>
          </p:cNvSpPr>
          <p:nvPr>
            <p:ph type="body" sz="quarter" idx="10"/>
          </p:nvPr>
        </p:nvSpPr>
        <p:spPr>
          <a:xfrm>
            <a:off x="415637" y="1561918"/>
            <a:ext cx="11280988" cy="4838882"/>
          </a:xfrm>
          <a:prstGeom prst="rect">
            <a:avLst/>
          </a:prstGeom>
        </p:spPr>
        <p:txBody>
          <a:bodyPr/>
          <a:lstStyle>
            <a:lvl1pPr marL="342900" indent="-342900" algn="l">
              <a:buClr>
                <a:srgbClr val="5AD082"/>
              </a:buClr>
              <a:buFont typeface="Wingdings" panose="05000000000000000000" pitchFamily="2" charset="2"/>
              <a:buChar char="§"/>
              <a:defRPr sz="2400" b="1">
                <a:solidFill>
                  <a:schemeClr val="tx1"/>
                </a:solidFill>
              </a:defRPr>
            </a:lvl1pPr>
            <a:lvl2pPr marL="628650" indent="-285750" algn="l">
              <a:buClr>
                <a:srgbClr val="009EDA"/>
              </a:buClr>
              <a:buSzPct val="75000"/>
              <a:buFont typeface="Wingdings" panose="05000000000000000000" pitchFamily="2" charset="2"/>
              <a:buChar char="Ø"/>
              <a:defRPr sz="2000">
                <a:solidFill>
                  <a:schemeClr val="tx1"/>
                </a:solidFill>
              </a:defRPr>
            </a:lvl2pPr>
            <a:lvl3pPr marL="971550" indent="-285750" algn="l">
              <a:buClr>
                <a:srgbClr val="5AD082"/>
              </a:buClr>
              <a:buFont typeface="Arial" panose="020B0604020202020204" pitchFamily="34" charset="0"/>
              <a:buChar char="•"/>
              <a:defRPr sz="1800">
                <a:solidFill>
                  <a:schemeClr val="tx1"/>
                </a:solidFill>
              </a:defRPr>
            </a:lvl3pPr>
            <a:lvl4pPr marL="1314450" indent="-285750" algn="l">
              <a:buClr>
                <a:srgbClr val="009EDA"/>
              </a:buClr>
              <a:buFont typeface="Arial" panose="020B0604020202020204" pitchFamily="34" charset="0"/>
              <a:buChar char="•"/>
              <a:defRPr>
                <a:solidFill>
                  <a:schemeClr val="tx1"/>
                </a:solidFill>
              </a:defRPr>
            </a:lvl4pPr>
            <a:lvl5pPr marL="1657350" indent="-285750" algn="l">
              <a:buClr>
                <a:srgbClr val="5AD082"/>
              </a:buClr>
              <a:buFont typeface="Symbol" panose="05050102010706020507" pitchFamily="18" charset="2"/>
              <a:buChar cha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a:extLst>
              <a:ext uri="{FF2B5EF4-FFF2-40B4-BE49-F238E27FC236}">
                <a16:creationId xmlns:a16="http://schemas.microsoft.com/office/drawing/2014/main" id="{0FE5F717-7274-4AE1-8263-B3FEDD617EAF}"/>
              </a:ext>
            </a:extLst>
          </p:cNvPr>
          <p:cNvSpPr>
            <a:spLocks noGrp="1"/>
          </p:cNvSpPr>
          <p:nvPr>
            <p:ph type="body" sz="quarter" idx="11"/>
          </p:nvPr>
        </p:nvSpPr>
        <p:spPr>
          <a:xfrm>
            <a:off x="415637" y="336544"/>
            <a:ext cx="8628406" cy="675760"/>
          </a:xfrm>
          <a:prstGeom prst="rect">
            <a:avLst/>
          </a:prstGeom>
        </p:spPr>
        <p:txBody>
          <a:bodyPr/>
          <a:lstStyle>
            <a:lvl1pPr algn="l">
              <a:defRPr sz="2800">
                <a:solidFill>
                  <a:schemeClr val="tx1"/>
                </a:solidFill>
              </a:defRPr>
            </a:lvl1pPr>
            <a:lvl2pPr algn="l">
              <a:defRPr/>
            </a:lvl2pPr>
            <a:lvl3pPr algn="l">
              <a:defRPr/>
            </a:lvl3pPr>
          </a:lstStyle>
          <a:p>
            <a:pPr lvl="0"/>
            <a:r>
              <a:rPr lang="de-DE" dirty="0"/>
              <a:t>Mastertextformat bearbeiten</a:t>
            </a:r>
          </a:p>
        </p:txBody>
      </p:sp>
    </p:spTree>
    <p:extLst>
      <p:ext uri="{BB962C8B-B14F-4D97-AF65-F5344CB8AC3E}">
        <p14:creationId xmlns:p14="http://schemas.microsoft.com/office/powerpoint/2010/main" val="188525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userDrawn="1"/>
        </p:nvSpPr>
        <p:spPr>
          <a:xfrm>
            <a:off x="11558676" y="6412151"/>
            <a:ext cx="504202" cy="300082"/>
          </a:xfrm>
          <a:prstGeom prst="rect">
            <a:avLst/>
          </a:prstGeom>
          <a:noFill/>
        </p:spPr>
        <p:txBody>
          <a:bodyPr wrap="square" rtlCol="0">
            <a:spAutoFit/>
          </a:bodyPr>
          <a:lstStyle/>
          <a:p>
            <a:fld id="{9A9CBCCA-E1A5-432F-AB33-D43017178D46}" type="slidenum">
              <a:rPr lang="de-DE" sz="1350" smtClean="0"/>
              <a:pPr/>
              <a:t>‹#›</a:t>
            </a:fld>
            <a:endParaRPr lang="de-DE" sz="1350" dirty="0"/>
          </a:p>
        </p:txBody>
      </p:sp>
      <p:sp>
        <p:nvSpPr>
          <p:cNvPr id="3" name="Textplatzhalter 2">
            <a:extLst>
              <a:ext uri="{FF2B5EF4-FFF2-40B4-BE49-F238E27FC236}">
                <a16:creationId xmlns:a16="http://schemas.microsoft.com/office/drawing/2014/main" id="{C882A9B1-C09B-48AF-9165-15069348D9ED}"/>
              </a:ext>
            </a:extLst>
          </p:cNvPr>
          <p:cNvSpPr txBox="1">
            <a:spLocks/>
          </p:cNvSpPr>
          <p:nvPr userDrawn="1"/>
        </p:nvSpPr>
        <p:spPr>
          <a:xfrm>
            <a:off x="129122" y="6412151"/>
            <a:ext cx="4573507" cy="44584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400" b="0" kern="1200">
                <a:solidFill>
                  <a:schemeClr val="tx1"/>
                </a:solidFill>
                <a:latin typeface="+mn-lt"/>
                <a:ea typeface="+mn-ea"/>
                <a:cs typeface="+mn-cs"/>
              </a:defRPr>
            </a:lvl1pPr>
            <a:lvl2pPr marL="342900" indent="0" algn="r" defTabSz="685800" rtl="0" eaLnBrk="1" latinLnBrk="0" hangingPunct="1">
              <a:lnSpc>
                <a:spcPct val="9000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de-DE" sz="1350" dirty="0"/>
              <a:t>Conference/Workshop DD </a:t>
            </a:r>
            <a:r>
              <a:rPr lang="de-DE" sz="1350" dirty="0" err="1"/>
              <a:t>Month</a:t>
            </a:r>
            <a:r>
              <a:rPr lang="de-DE" sz="1350" dirty="0"/>
              <a:t> YYYY</a:t>
            </a:r>
          </a:p>
        </p:txBody>
      </p:sp>
    </p:spTree>
    <p:extLst>
      <p:ext uri="{BB962C8B-B14F-4D97-AF65-F5344CB8AC3E}">
        <p14:creationId xmlns:p14="http://schemas.microsoft.com/office/powerpoint/2010/main" val="4052932570"/>
      </p:ext>
    </p:extLst>
  </p:cSld>
  <p:clrMap bg1="lt1" tx1="dk1" bg2="lt2" tx2="dk2" accent1="accent1" accent2="accent2" accent3="accent3" accent4="accent4" accent5="accent5" accent6="accent6" hlink="hlink" folHlink="folHlink"/>
  <p:sldLayoutIdLst>
    <p:sldLayoutId id="2147483663" r:id="rId1"/>
    <p:sldLayoutId id="2147483665"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r" defTabSz="685800" rtl="0" eaLnBrk="1" latinLnBrk="0" hangingPunct="1">
        <a:lnSpc>
          <a:spcPct val="90000"/>
        </a:lnSpc>
        <a:spcBef>
          <a:spcPts val="750"/>
        </a:spcBef>
        <a:buFont typeface="Arial" panose="020B0604020202020204" pitchFamily="34" charset="0"/>
        <a:buNone/>
        <a:defRPr sz="2100" b="1" kern="1200">
          <a:solidFill>
            <a:schemeClr val="tx1"/>
          </a:solidFill>
          <a:latin typeface="+mn-lt"/>
          <a:ea typeface="+mn-ea"/>
          <a:cs typeface="+mn-cs"/>
        </a:defRPr>
      </a:lvl1pPr>
      <a:lvl2pPr marL="342900" indent="0" algn="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cheesecakeenergy.com/" TargetMode="External"/><Relationship Id="rId2" Type="http://schemas.openxmlformats.org/officeDocument/2006/relationships/hyperlink" Target="https://www.rheenergise.com/"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synchrostor.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net-zero-strategy" TargetMode="External"/><Relationship Id="rId2" Type="http://schemas.openxmlformats.org/officeDocument/2006/relationships/hyperlink" Target="https://www.gov.uk/government/publications/transitioning-to-a-net-zero-energy-system-smart-systems-and-flexibility-plan-2021"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longer-duration-energy-storage-demonstration-programme-successful-projects" TargetMode="External"/><Relationship Id="rId5" Type="http://schemas.openxmlformats.org/officeDocument/2006/relationships/hyperlink" Target="https://www.gov.uk/government/publications/powering-up-britain" TargetMode="External"/><Relationship Id="rId4" Type="http://schemas.openxmlformats.org/officeDocument/2006/relationships/hyperlink" Target="https://www.gov.uk/government/publications/british-energy-security-strategy/british-energy-security-strateg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ons.gov.uk/peoplepopulationandcommunity/populationandmigration/populationestimates/articles/overviewoftheukpopulation/20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gov.uk/government/collections/uk-energy-in-brie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renewable-energy-planning-database-monthly-extrac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ukesto.supergenstorag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ublic.tableau.com/app/profile/epsrcdatateam/viz/VisualisingourPortfolio/VoP"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solidFill>
                  <a:srgbClr val="264D73"/>
                </a:solidFill>
              </a:rPr>
              <a:t>COUNTRY REPORT</a:t>
            </a:r>
          </a:p>
          <a:p>
            <a:r>
              <a:rPr lang="de-DE" dirty="0">
                <a:solidFill>
                  <a:srgbClr val="264D73"/>
                </a:solidFill>
              </a:rPr>
              <a:t>United Kingdom</a:t>
            </a:r>
          </a:p>
        </p:txBody>
      </p:sp>
      <p:sp>
        <p:nvSpPr>
          <p:cNvPr id="3" name="Textplatzhalter 2"/>
          <p:cNvSpPr>
            <a:spLocks noGrp="1"/>
          </p:cNvSpPr>
          <p:nvPr>
            <p:ph type="body" sz="quarter" idx="11"/>
          </p:nvPr>
        </p:nvSpPr>
        <p:spPr>
          <a:xfrm>
            <a:off x="2620653" y="4279232"/>
            <a:ext cx="8848636" cy="525524"/>
          </a:xfrm>
        </p:spPr>
        <p:txBody>
          <a:bodyPr/>
          <a:lstStyle/>
          <a:p>
            <a:r>
              <a:rPr lang="de-DE" dirty="0"/>
              <a:t>Delegate - Gill Davies (Department for Energy Security &amp; Net Zero)</a:t>
            </a:r>
          </a:p>
          <a:p>
            <a:r>
              <a:rPr lang="de-DE" dirty="0"/>
              <a:t>Alt‘ Delegate - Dr. Jonathan Radcliffe (University of Birmingham)</a:t>
            </a:r>
          </a:p>
        </p:txBody>
      </p:sp>
      <p:sp>
        <p:nvSpPr>
          <p:cNvPr id="4" name="Textplatzhalter 3"/>
          <p:cNvSpPr>
            <a:spLocks noGrp="1"/>
          </p:cNvSpPr>
          <p:nvPr>
            <p:ph type="body" sz="quarter" idx="12"/>
          </p:nvPr>
        </p:nvSpPr>
        <p:spPr/>
        <p:txBody>
          <a:bodyPr/>
          <a:lstStyle/>
          <a:p>
            <a:r>
              <a:rPr lang="de-DE" dirty="0"/>
              <a:t>ExCo 31 May/ 1 June 2023 </a:t>
            </a:r>
          </a:p>
        </p:txBody>
      </p:sp>
    </p:spTree>
    <p:extLst>
      <p:ext uri="{BB962C8B-B14F-4D97-AF65-F5344CB8AC3E}">
        <p14:creationId xmlns:p14="http://schemas.microsoft.com/office/powerpoint/2010/main" val="172230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44D6B11-7665-9836-4394-A46EB5CB9855}"/>
              </a:ext>
            </a:extLst>
          </p:cNvPr>
          <p:cNvSpPr/>
          <p:nvPr/>
        </p:nvSpPr>
        <p:spPr>
          <a:xfrm>
            <a:off x="0" y="2942230"/>
            <a:ext cx="12192000" cy="1567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platzhalter 2">
            <a:extLst>
              <a:ext uri="{FF2B5EF4-FFF2-40B4-BE49-F238E27FC236}">
                <a16:creationId xmlns:a16="http://schemas.microsoft.com/office/drawing/2014/main" id="{DBEDD906-636B-4670-9275-407384355CF5}"/>
              </a:ext>
            </a:extLst>
          </p:cNvPr>
          <p:cNvSpPr>
            <a:spLocks noGrp="1"/>
          </p:cNvSpPr>
          <p:nvPr>
            <p:ph type="body" sz="quarter" idx="11"/>
          </p:nvPr>
        </p:nvSpPr>
        <p:spPr/>
        <p:txBody>
          <a:bodyPr/>
          <a:lstStyle/>
          <a:p>
            <a:r>
              <a:rPr lang="en-US" dirty="0"/>
              <a:t>UK Government Ambition</a:t>
            </a:r>
          </a:p>
        </p:txBody>
      </p:sp>
      <p:cxnSp>
        <p:nvCxnSpPr>
          <p:cNvPr id="6" name="Straight Connector 5">
            <a:extLst>
              <a:ext uri="{FF2B5EF4-FFF2-40B4-BE49-F238E27FC236}">
                <a16:creationId xmlns:a16="http://schemas.microsoft.com/office/drawing/2014/main" id="{319B43E3-9988-D7B4-53CC-811B61378850}"/>
              </a:ext>
            </a:extLst>
          </p:cNvPr>
          <p:cNvCxnSpPr>
            <a:cxnSpLocks/>
          </p:cNvCxnSpPr>
          <p:nvPr/>
        </p:nvCxnSpPr>
        <p:spPr>
          <a:xfrm>
            <a:off x="4044183" y="1896628"/>
            <a:ext cx="0" cy="1527265"/>
          </a:xfrm>
          <a:prstGeom prst="line">
            <a:avLst/>
          </a:prstGeom>
          <a:ln w="12700">
            <a:solidFill>
              <a:srgbClr val="495965"/>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F8F3B9A-F293-C359-A026-855D1A0CBE33}"/>
              </a:ext>
            </a:extLst>
          </p:cNvPr>
          <p:cNvSpPr/>
          <p:nvPr/>
        </p:nvSpPr>
        <p:spPr>
          <a:xfrm flipV="1">
            <a:off x="217941" y="1444338"/>
            <a:ext cx="11911531" cy="64436"/>
          </a:xfrm>
          <a:prstGeom prst="rect">
            <a:avLst/>
          </a:prstGeom>
          <a:solidFill>
            <a:srgbClr val="49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EF9689B6-0C66-ABFC-6FF0-3C16C672B970}"/>
              </a:ext>
            </a:extLst>
          </p:cNvPr>
          <p:cNvSpPr txBox="1"/>
          <p:nvPr/>
        </p:nvSpPr>
        <p:spPr>
          <a:xfrm>
            <a:off x="7852188" y="1506361"/>
            <a:ext cx="771524" cy="338554"/>
          </a:xfrm>
          <a:prstGeom prst="rect">
            <a:avLst/>
          </a:prstGeom>
          <a:noFill/>
        </p:spPr>
        <p:txBody>
          <a:bodyPr wrap="square" rtlCol="0">
            <a:spAutoFit/>
          </a:bodyPr>
          <a:lstStyle/>
          <a:p>
            <a:pPr algn="ctr" eaLnBrk="0" fontAlgn="base" hangingPunct="0">
              <a:spcBef>
                <a:spcPct val="0"/>
              </a:spcBef>
              <a:spcAft>
                <a:spcPct val="0"/>
              </a:spcAft>
              <a:defRPr/>
            </a:pPr>
            <a:r>
              <a:rPr lang="en-GB" sz="1600" b="1">
                <a:solidFill>
                  <a:prstClr val="black"/>
                </a:solidFill>
                <a:ea typeface="Verdana" panose="020B0604030504040204" pitchFamily="34" charset="0"/>
              </a:rPr>
              <a:t>2030</a:t>
            </a:r>
          </a:p>
        </p:txBody>
      </p:sp>
      <p:sp>
        <p:nvSpPr>
          <p:cNvPr id="9" name="TextBox 8">
            <a:extLst>
              <a:ext uri="{FF2B5EF4-FFF2-40B4-BE49-F238E27FC236}">
                <a16:creationId xmlns:a16="http://schemas.microsoft.com/office/drawing/2014/main" id="{4B7E1F15-8F31-6E1F-B36B-CEDDD67AEDE2}"/>
              </a:ext>
            </a:extLst>
          </p:cNvPr>
          <p:cNvSpPr txBox="1"/>
          <p:nvPr/>
        </p:nvSpPr>
        <p:spPr>
          <a:xfrm>
            <a:off x="11282973" y="1506361"/>
            <a:ext cx="846502" cy="338554"/>
          </a:xfrm>
          <a:prstGeom prst="rect">
            <a:avLst/>
          </a:prstGeom>
          <a:noFill/>
        </p:spPr>
        <p:txBody>
          <a:bodyPr wrap="square" rtlCol="0">
            <a:spAutoFit/>
          </a:bodyPr>
          <a:lstStyle/>
          <a:p>
            <a:pPr marR="0" lvl="0" indent="0" algn="ctr" eaLnBrk="0" fontAlgn="base" hangingPunct="0">
              <a:lnSpc>
                <a:spcPct val="100000"/>
              </a:lnSpc>
              <a:spcBef>
                <a:spcPct val="0"/>
              </a:spcBef>
              <a:spcAft>
                <a:spcPct val="0"/>
              </a:spcAft>
              <a:buClrTx/>
              <a:buSzTx/>
              <a:buFontTx/>
              <a:buNone/>
              <a:tabLst/>
              <a:defRPr/>
            </a:pPr>
            <a:r>
              <a:rPr lang="en-GB" sz="1600" b="1">
                <a:solidFill>
                  <a:prstClr val="black"/>
                </a:solidFill>
                <a:ea typeface="Verdana" panose="020B0604030504040204" pitchFamily="34" charset="0"/>
              </a:rPr>
              <a:t>2040</a:t>
            </a:r>
          </a:p>
        </p:txBody>
      </p:sp>
      <p:sp>
        <p:nvSpPr>
          <p:cNvPr id="10" name="TextBox 9">
            <a:extLst>
              <a:ext uri="{FF2B5EF4-FFF2-40B4-BE49-F238E27FC236}">
                <a16:creationId xmlns:a16="http://schemas.microsoft.com/office/drawing/2014/main" id="{C8415F4F-EFB9-C572-64DF-065AADEC2C9F}"/>
              </a:ext>
            </a:extLst>
          </p:cNvPr>
          <p:cNvSpPr txBox="1"/>
          <p:nvPr/>
        </p:nvSpPr>
        <p:spPr>
          <a:xfrm>
            <a:off x="3657083" y="1525838"/>
            <a:ext cx="771524" cy="338554"/>
          </a:xfrm>
          <a:prstGeom prst="rect">
            <a:avLst/>
          </a:prstGeom>
          <a:noFill/>
        </p:spPr>
        <p:txBody>
          <a:bodyPr wrap="square" rtlCol="0">
            <a:spAutoFit/>
          </a:bodyPr>
          <a:lstStyle/>
          <a:p>
            <a:pPr marR="0" lvl="0" indent="0" algn="ctr" eaLnBrk="0" fontAlgn="base" hangingPunct="0">
              <a:lnSpc>
                <a:spcPct val="100000"/>
              </a:lnSpc>
              <a:spcBef>
                <a:spcPct val="0"/>
              </a:spcBef>
              <a:spcAft>
                <a:spcPct val="0"/>
              </a:spcAft>
              <a:buClrTx/>
              <a:buSzTx/>
              <a:buFontTx/>
              <a:buNone/>
              <a:tabLst/>
              <a:defRPr/>
            </a:pPr>
            <a:r>
              <a:rPr lang="en-GB" sz="1600" b="1">
                <a:solidFill>
                  <a:prstClr val="black"/>
                </a:solidFill>
                <a:ea typeface="Verdana" panose="020B0604030504040204" pitchFamily="34" charset="0"/>
              </a:rPr>
              <a:t>2024</a:t>
            </a:r>
          </a:p>
        </p:txBody>
      </p:sp>
      <p:sp>
        <p:nvSpPr>
          <p:cNvPr id="11" name="TextBox 10">
            <a:extLst>
              <a:ext uri="{FF2B5EF4-FFF2-40B4-BE49-F238E27FC236}">
                <a16:creationId xmlns:a16="http://schemas.microsoft.com/office/drawing/2014/main" id="{A89331D6-4C68-8D89-30B1-6A2DBF0B40B0}"/>
              </a:ext>
            </a:extLst>
          </p:cNvPr>
          <p:cNvSpPr txBox="1"/>
          <p:nvPr/>
        </p:nvSpPr>
        <p:spPr>
          <a:xfrm>
            <a:off x="2775531" y="1551568"/>
            <a:ext cx="771524" cy="338554"/>
          </a:xfrm>
          <a:prstGeom prst="rect">
            <a:avLst/>
          </a:prstGeom>
          <a:noFill/>
        </p:spPr>
        <p:txBody>
          <a:bodyPr wrap="square" rtlCol="0">
            <a:spAutoFit/>
          </a:bodyPr>
          <a:lstStyle/>
          <a:p>
            <a:pPr algn="ctr" eaLnBrk="0" fontAlgn="base" hangingPunct="0">
              <a:spcBef>
                <a:spcPct val="0"/>
              </a:spcBef>
              <a:spcAft>
                <a:spcPct val="0"/>
              </a:spcAft>
              <a:defRPr/>
            </a:pPr>
            <a:r>
              <a:rPr lang="en-GB" sz="1600" b="1">
                <a:solidFill>
                  <a:prstClr val="black"/>
                </a:solidFill>
                <a:ea typeface="Verdana" panose="020B0604030504040204" pitchFamily="34" charset="0"/>
              </a:rPr>
              <a:t>2023</a:t>
            </a:r>
          </a:p>
        </p:txBody>
      </p:sp>
      <p:sp>
        <p:nvSpPr>
          <p:cNvPr id="12" name="TextBox 11">
            <a:extLst>
              <a:ext uri="{FF2B5EF4-FFF2-40B4-BE49-F238E27FC236}">
                <a16:creationId xmlns:a16="http://schemas.microsoft.com/office/drawing/2014/main" id="{A2FCCD4D-26E8-4AE3-759C-59DA56E2110A}"/>
              </a:ext>
            </a:extLst>
          </p:cNvPr>
          <p:cNvSpPr txBox="1"/>
          <p:nvPr/>
        </p:nvSpPr>
        <p:spPr>
          <a:xfrm>
            <a:off x="1640942" y="1538682"/>
            <a:ext cx="77152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ea typeface="Verdana" panose="020B0604030504040204" pitchFamily="34" charset="0"/>
              </a:rPr>
              <a:t>2022</a:t>
            </a:r>
          </a:p>
        </p:txBody>
      </p:sp>
      <p:cxnSp>
        <p:nvCxnSpPr>
          <p:cNvPr id="13" name="Straight Connector 12">
            <a:extLst>
              <a:ext uri="{FF2B5EF4-FFF2-40B4-BE49-F238E27FC236}">
                <a16:creationId xmlns:a16="http://schemas.microsoft.com/office/drawing/2014/main" id="{B0011C99-B36B-E1D0-B333-8FC83BC6CC5B}"/>
              </a:ext>
            </a:extLst>
          </p:cNvPr>
          <p:cNvCxnSpPr>
            <a:cxnSpLocks/>
          </p:cNvCxnSpPr>
          <p:nvPr/>
        </p:nvCxnSpPr>
        <p:spPr>
          <a:xfrm>
            <a:off x="8317694" y="1945890"/>
            <a:ext cx="0" cy="3456000"/>
          </a:xfrm>
          <a:prstGeom prst="line">
            <a:avLst/>
          </a:prstGeom>
          <a:ln w="12700">
            <a:solidFill>
              <a:srgbClr val="495965"/>
            </a:solidFill>
            <a:prstDash val="dash"/>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AC1BFB12-E752-C337-6B65-D64C90FEF98B}"/>
              </a:ext>
            </a:extLst>
          </p:cNvPr>
          <p:cNvSpPr>
            <a:spLocks noChangeAspect="1"/>
          </p:cNvSpPr>
          <p:nvPr/>
        </p:nvSpPr>
        <p:spPr>
          <a:xfrm>
            <a:off x="7584632" y="2983733"/>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Wind Turbines with solid fill">
            <a:extLst>
              <a:ext uri="{FF2B5EF4-FFF2-40B4-BE49-F238E27FC236}">
                <a16:creationId xmlns:a16="http://schemas.microsoft.com/office/drawing/2014/main" id="{C02C036F-92AB-7C9D-809D-D033B129F2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8965" y="3051284"/>
            <a:ext cx="520277" cy="520277"/>
          </a:xfrm>
          <a:prstGeom prst="rect">
            <a:avLst/>
          </a:prstGeom>
        </p:spPr>
      </p:pic>
      <p:sp>
        <p:nvSpPr>
          <p:cNvPr id="16" name="TextBox 15">
            <a:extLst>
              <a:ext uri="{FF2B5EF4-FFF2-40B4-BE49-F238E27FC236}">
                <a16:creationId xmlns:a16="http://schemas.microsoft.com/office/drawing/2014/main" id="{616029A5-0BAA-FCED-EA94-3B81201BACC4}"/>
              </a:ext>
            </a:extLst>
          </p:cNvPr>
          <p:cNvSpPr txBox="1"/>
          <p:nvPr/>
        </p:nvSpPr>
        <p:spPr>
          <a:xfrm>
            <a:off x="6011162" y="3055098"/>
            <a:ext cx="1511431"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Up to 50GW of Offshore Wind by 2030</a:t>
            </a:r>
          </a:p>
        </p:txBody>
      </p:sp>
      <p:sp>
        <p:nvSpPr>
          <p:cNvPr id="17" name="Flowchart: Connector 16">
            <a:extLst>
              <a:ext uri="{FF2B5EF4-FFF2-40B4-BE49-F238E27FC236}">
                <a16:creationId xmlns:a16="http://schemas.microsoft.com/office/drawing/2014/main" id="{8750C6F8-E28E-A5BF-3216-6AC8AD775F00}"/>
              </a:ext>
            </a:extLst>
          </p:cNvPr>
          <p:cNvSpPr>
            <a:spLocks noChangeAspect="1"/>
          </p:cNvSpPr>
          <p:nvPr/>
        </p:nvSpPr>
        <p:spPr>
          <a:xfrm>
            <a:off x="3718594" y="3304434"/>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3AAAA5F-4AFF-5899-5A2B-4F78E1BCBAE2}"/>
              </a:ext>
            </a:extLst>
          </p:cNvPr>
          <p:cNvSpPr txBox="1"/>
          <p:nvPr/>
        </p:nvSpPr>
        <p:spPr>
          <a:xfrm>
            <a:off x="3076411" y="4064053"/>
            <a:ext cx="206415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Develop appropriate policy to enable investment in long-duration energy storage</a:t>
            </a:r>
          </a:p>
        </p:txBody>
      </p:sp>
      <p:pic>
        <p:nvPicPr>
          <p:cNvPr id="19" name="Graphic 18" descr="Hydropower with solid fill">
            <a:extLst>
              <a:ext uri="{FF2B5EF4-FFF2-40B4-BE49-F238E27FC236}">
                <a16:creationId xmlns:a16="http://schemas.microsoft.com/office/drawing/2014/main" id="{9FC8584B-704C-7F9F-7018-0CF1AB96E3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3225" y="3391617"/>
            <a:ext cx="494991" cy="494991"/>
          </a:xfrm>
          <a:prstGeom prst="rect">
            <a:avLst/>
          </a:prstGeom>
        </p:spPr>
      </p:pic>
      <p:cxnSp>
        <p:nvCxnSpPr>
          <p:cNvPr id="20" name="Straight Connector 19">
            <a:extLst>
              <a:ext uri="{FF2B5EF4-FFF2-40B4-BE49-F238E27FC236}">
                <a16:creationId xmlns:a16="http://schemas.microsoft.com/office/drawing/2014/main" id="{88DC330B-8E4B-2C09-D1A7-CF778C6174F2}"/>
              </a:ext>
            </a:extLst>
          </p:cNvPr>
          <p:cNvCxnSpPr>
            <a:cxnSpLocks/>
          </p:cNvCxnSpPr>
          <p:nvPr/>
        </p:nvCxnSpPr>
        <p:spPr>
          <a:xfrm>
            <a:off x="10370204" y="1896628"/>
            <a:ext cx="0" cy="1527265"/>
          </a:xfrm>
          <a:prstGeom prst="line">
            <a:avLst/>
          </a:prstGeom>
          <a:ln w="12700">
            <a:solidFill>
              <a:srgbClr val="495965"/>
            </a:solidFill>
            <a:prstDash val="dash"/>
          </a:ln>
        </p:spPr>
        <p:style>
          <a:lnRef idx="1">
            <a:schemeClr val="accent1"/>
          </a:lnRef>
          <a:fillRef idx="0">
            <a:schemeClr val="accent1"/>
          </a:fillRef>
          <a:effectRef idx="0">
            <a:schemeClr val="accent1"/>
          </a:effectRef>
          <a:fontRef idx="minor">
            <a:schemeClr val="tx1"/>
          </a:fontRef>
        </p:style>
      </p:cxnSp>
      <p:sp>
        <p:nvSpPr>
          <p:cNvPr id="21" name="Flowchart: Connector 20">
            <a:extLst>
              <a:ext uri="{FF2B5EF4-FFF2-40B4-BE49-F238E27FC236}">
                <a16:creationId xmlns:a16="http://schemas.microsoft.com/office/drawing/2014/main" id="{36D32E49-2991-24A0-8C50-1E6AC092D1FB}"/>
              </a:ext>
            </a:extLst>
          </p:cNvPr>
          <p:cNvSpPr>
            <a:spLocks noChangeAspect="1"/>
          </p:cNvSpPr>
          <p:nvPr/>
        </p:nvSpPr>
        <p:spPr>
          <a:xfrm>
            <a:off x="10060771" y="3373740"/>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B44EBD3-91EE-AE64-E643-8F1D4DEA5195}"/>
              </a:ext>
            </a:extLst>
          </p:cNvPr>
          <p:cNvSpPr txBox="1"/>
          <p:nvPr/>
        </p:nvSpPr>
        <p:spPr>
          <a:xfrm>
            <a:off x="9600766" y="4094321"/>
            <a:ext cx="1511431"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Up to 70GW of solar by 2035</a:t>
            </a:r>
          </a:p>
        </p:txBody>
      </p:sp>
      <p:pic>
        <p:nvPicPr>
          <p:cNvPr id="23" name="Graphic 22" descr="Solar Panels with solid fill">
            <a:extLst>
              <a:ext uri="{FF2B5EF4-FFF2-40B4-BE49-F238E27FC236}">
                <a16:creationId xmlns:a16="http://schemas.microsoft.com/office/drawing/2014/main" id="{CC937880-2BA2-B41F-6826-D0AA9C1CB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39144" y="3417727"/>
            <a:ext cx="517047" cy="517047"/>
          </a:xfrm>
          <a:prstGeom prst="rect">
            <a:avLst/>
          </a:prstGeom>
        </p:spPr>
      </p:pic>
      <p:cxnSp>
        <p:nvCxnSpPr>
          <p:cNvPr id="24" name="Straight Connector 23">
            <a:extLst>
              <a:ext uri="{FF2B5EF4-FFF2-40B4-BE49-F238E27FC236}">
                <a16:creationId xmlns:a16="http://schemas.microsoft.com/office/drawing/2014/main" id="{BBA9B9F9-DD4E-E4DC-4F43-FB64C2F9FB66}"/>
              </a:ext>
            </a:extLst>
          </p:cNvPr>
          <p:cNvCxnSpPr>
            <a:cxnSpLocks/>
          </p:cNvCxnSpPr>
          <p:nvPr/>
        </p:nvCxnSpPr>
        <p:spPr>
          <a:xfrm>
            <a:off x="10434661" y="4379340"/>
            <a:ext cx="12154" cy="483696"/>
          </a:xfrm>
          <a:prstGeom prst="line">
            <a:avLst/>
          </a:prstGeom>
          <a:ln w="12700">
            <a:solidFill>
              <a:srgbClr val="495965"/>
            </a:solidFill>
            <a:prstDash val="dash"/>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a16="http://schemas.microsoft.com/office/drawing/2014/main" id="{0A665F28-A6B6-07F8-EE8F-EBD55832A8F6}"/>
              </a:ext>
            </a:extLst>
          </p:cNvPr>
          <p:cNvSpPr>
            <a:spLocks noChangeAspect="1"/>
          </p:cNvSpPr>
          <p:nvPr/>
        </p:nvSpPr>
        <p:spPr>
          <a:xfrm>
            <a:off x="10119125" y="4895200"/>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F9B7785-3333-30D2-A355-877933ABFCFE}"/>
              </a:ext>
            </a:extLst>
          </p:cNvPr>
          <p:cNvSpPr txBox="1"/>
          <p:nvPr/>
        </p:nvSpPr>
        <p:spPr>
          <a:xfrm>
            <a:off x="9564610" y="5469817"/>
            <a:ext cx="171836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Decarbonise electricity system by 2035</a:t>
            </a:r>
          </a:p>
        </p:txBody>
      </p:sp>
      <p:pic>
        <p:nvPicPr>
          <p:cNvPr id="27" name="Graphic 26" descr="Electric Tower with solid fill">
            <a:extLst>
              <a:ext uri="{FF2B5EF4-FFF2-40B4-BE49-F238E27FC236}">
                <a16:creationId xmlns:a16="http://schemas.microsoft.com/office/drawing/2014/main" id="{B6CD6086-C8FB-A536-9EC2-0D7BD85889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81123" y="4907355"/>
            <a:ext cx="562462" cy="562462"/>
          </a:xfrm>
          <a:prstGeom prst="rect">
            <a:avLst/>
          </a:prstGeom>
        </p:spPr>
      </p:pic>
      <p:sp>
        <p:nvSpPr>
          <p:cNvPr id="28" name="Flowchart: Connector 27">
            <a:extLst>
              <a:ext uri="{FF2B5EF4-FFF2-40B4-BE49-F238E27FC236}">
                <a16:creationId xmlns:a16="http://schemas.microsoft.com/office/drawing/2014/main" id="{41616B05-0CFA-5F44-B6BC-26A81401BF4C}"/>
              </a:ext>
            </a:extLst>
          </p:cNvPr>
          <p:cNvSpPr>
            <a:spLocks noChangeAspect="1"/>
          </p:cNvSpPr>
          <p:nvPr/>
        </p:nvSpPr>
        <p:spPr>
          <a:xfrm>
            <a:off x="7600251" y="3807028"/>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054762BD-91D6-D5C0-515A-39D8E4ED761F}"/>
              </a:ext>
            </a:extLst>
          </p:cNvPr>
          <p:cNvSpPr txBox="1"/>
          <p:nvPr/>
        </p:nvSpPr>
        <p:spPr>
          <a:xfrm>
            <a:off x="6073201" y="3900561"/>
            <a:ext cx="1511431"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Up to 10GW of Hydrogen production by 2030</a:t>
            </a:r>
          </a:p>
        </p:txBody>
      </p:sp>
      <p:pic>
        <p:nvPicPr>
          <p:cNvPr id="30" name="Graphic 29" descr="Production with solid fill">
            <a:extLst>
              <a:ext uri="{FF2B5EF4-FFF2-40B4-BE49-F238E27FC236}">
                <a16:creationId xmlns:a16="http://schemas.microsoft.com/office/drawing/2014/main" id="{9262624E-E84B-F5E4-8638-CFEF72ECD8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06431" y="3816671"/>
            <a:ext cx="510994" cy="510994"/>
          </a:xfrm>
          <a:prstGeom prst="rect">
            <a:avLst/>
          </a:prstGeom>
        </p:spPr>
      </p:pic>
      <p:sp>
        <p:nvSpPr>
          <p:cNvPr id="31" name="TextBox 30">
            <a:extLst>
              <a:ext uri="{FF2B5EF4-FFF2-40B4-BE49-F238E27FC236}">
                <a16:creationId xmlns:a16="http://schemas.microsoft.com/office/drawing/2014/main" id="{D3618FD3-003E-9341-BFEF-C1F7E8EF89BC}"/>
              </a:ext>
            </a:extLst>
          </p:cNvPr>
          <p:cNvSpPr txBox="1"/>
          <p:nvPr/>
        </p:nvSpPr>
        <p:spPr>
          <a:xfrm>
            <a:off x="4319408" y="5425762"/>
            <a:ext cx="250139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REMA implementation from mid-2020s to meet 2035 commitment</a:t>
            </a:r>
          </a:p>
        </p:txBody>
      </p:sp>
      <p:cxnSp>
        <p:nvCxnSpPr>
          <p:cNvPr id="32" name="Straight Connector 31">
            <a:extLst>
              <a:ext uri="{FF2B5EF4-FFF2-40B4-BE49-F238E27FC236}">
                <a16:creationId xmlns:a16="http://schemas.microsoft.com/office/drawing/2014/main" id="{AF3D2E8C-1575-FFA6-1297-FBBDD3F1851C}"/>
              </a:ext>
            </a:extLst>
          </p:cNvPr>
          <p:cNvCxnSpPr>
            <a:cxnSpLocks/>
          </p:cNvCxnSpPr>
          <p:nvPr/>
        </p:nvCxnSpPr>
        <p:spPr>
          <a:xfrm>
            <a:off x="5596455" y="1843383"/>
            <a:ext cx="0" cy="3276000"/>
          </a:xfrm>
          <a:prstGeom prst="line">
            <a:avLst/>
          </a:prstGeom>
          <a:ln w="12700">
            <a:solidFill>
              <a:srgbClr val="495965"/>
            </a:solidFill>
            <a:prstDash val="dash"/>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2210A1B3-EA9D-DA7B-12D8-9970D9FEEA74}"/>
              </a:ext>
            </a:extLst>
          </p:cNvPr>
          <p:cNvSpPr>
            <a:spLocks noChangeAspect="1"/>
          </p:cNvSpPr>
          <p:nvPr/>
        </p:nvSpPr>
        <p:spPr>
          <a:xfrm>
            <a:off x="5261915" y="4746511"/>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Network with solid fill">
            <a:extLst>
              <a:ext uri="{FF2B5EF4-FFF2-40B4-BE49-F238E27FC236}">
                <a16:creationId xmlns:a16="http://schemas.microsoft.com/office/drawing/2014/main" id="{21848696-DD37-AC36-A662-BFB75E3377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3099" y="4737327"/>
            <a:ext cx="606712" cy="606712"/>
          </a:xfrm>
          <a:prstGeom prst="rect">
            <a:avLst/>
          </a:prstGeom>
        </p:spPr>
      </p:pic>
      <p:sp>
        <p:nvSpPr>
          <p:cNvPr id="35" name="Flowchart: Connector 34">
            <a:extLst>
              <a:ext uri="{FF2B5EF4-FFF2-40B4-BE49-F238E27FC236}">
                <a16:creationId xmlns:a16="http://schemas.microsoft.com/office/drawing/2014/main" id="{8F37D1FC-BDE8-BA3A-96A6-E7DAA225FFD4}"/>
              </a:ext>
            </a:extLst>
          </p:cNvPr>
          <p:cNvSpPr>
            <a:spLocks noChangeAspect="1"/>
          </p:cNvSpPr>
          <p:nvPr/>
        </p:nvSpPr>
        <p:spPr>
          <a:xfrm>
            <a:off x="7611626" y="4762152"/>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4493D95-0DCD-CC45-8D17-FED813496355}"/>
              </a:ext>
            </a:extLst>
          </p:cNvPr>
          <p:cNvSpPr txBox="1"/>
          <p:nvPr/>
        </p:nvSpPr>
        <p:spPr>
          <a:xfrm>
            <a:off x="7206212" y="5464605"/>
            <a:ext cx="1511431"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0" noProof="0">
                <a:ln>
                  <a:noFill/>
                </a:ln>
                <a:effectLst/>
                <a:uLnTx/>
                <a:uFillTx/>
                <a:ea typeface="Verdana" panose="020B0604030504040204" pitchFamily="34" charset="0"/>
              </a:rPr>
              <a:t>30GW* of flexibility required</a:t>
            </a:r>
          </a:p>
        </p:txBody>
      </p:sp>
      <p:pic>
        <p:nvPicPr>
          <p:cNvPr id="37" name="Graphic 36" descr="Periodic Graph with solid fill">
            <a:extLst>
              <a:ext uri="{FF2B5EF4-FFF2-40B4-BE49-F238E27FC236}">
                <a16:creationId xmlns:a16="http://schemas.microsoft.com/office/drawing/2014/main" id="{715CA6BC-700B-9B9A-6B4A-51C2163D4C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2612" y="4792990"/>
            <a:ext cx="593705" cy="593705"/>
          </a:xfrm>
          <a:prstGeom prst="rect">
            <a:avLst/>
          </a:prstGeom>
        </p:spPr>
      </p:pic>
      <p:sp>
        <p:nvSpPr>
          <p:cNvPr id="38" name="TextBox 37">
            <a:extLst>
              <a:ext uri="{FF2B5EF4-FFF2-40B4-BE49-F238E27FC236}">
                <a16:creationId xmlns:a16="http://schemas.microsoft.com/office/drawing/2014/main" id="{57B06FCC-EC03-0C3C-07AE-BA76107CDAE2}"/>
              </a:ext>
            </a:extLst>
          </p:cNvPr>
          <p:cNvSpPr txBox="1"/>
          <p:nvPr/>
        </p:nvSpPr>
        <p:spPr>
          <a:xfrm>
            <a:off x="645907" y="1551568"/>
            <a:ext cx="77152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ea typeface="Verdana" panose="020B0604030504040204" pitchFamily="34" charset="0"/>
              </a:rPr>
              <a:t>2021</a:t>
            </a:r>
          </a:p>
        </p:txBody>
      </p:sp>
      <p:sp>
        <p:nvSpPr>
          <p:cNvPr id="39" name="Flowchart: Connector 38">
            <a:extLst>
              <a:ext uri="{FF2B5EF4-FFF2-40B4-BE49-F238E27FC236}">
                <a16:creationId xmlns:a16="http://schemas.microsoft.com/office/drawing/2014/main" id="{E12E5EFF-8F91-07A6-E7B9-FB7EEE70EA19}"/>
              </a:ext>
            </a:extLst>
          </p:cNvPr>
          <p:cNvSpPr>
            <a:spLocks noChangeAspect="1"/>
          </p:cNvSpPr>
          <p:nvPr/>
        </p:nvSpPr>
        <p:spPr>
          <a:xfrm>
            <a:off x="723022" y="1890122"/>
            <a:ext cx="655379" cy="655379"/>
          </a:xfrm>
          <a:prstGeom prst="flowChartConnector">
            <a:avLst/>
          </a:prstGeom>
          <a:solidFill>
            <a:schemeClr val="bg1">
              <a:lumMod val="85000"/>
            </a:schemeClr>
          </a:solidFill>
          <a:ln w="19050">
            <a:solidFill>
              <a:srgbClr val="00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Battery charging with solid fill">
            <a:extLst>
              <a:ext uri="{FF2B5EF4-FFF2-40B4-BE49-F238E27FC236}">
                <a16:creationId xmlns:a16="http://schemas.microsoft.com/office/drawing/2014/main" id="{CAC2EB38-5CDB-73FB-6810-74C01B4DC99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2863" y="1987970"/>
            <a:ext cx="555695" cy="555695"/>
          </a:xfrm>
          <a:prstGeom prst="rect">
            <a:avLst/>
          </a:prstGeom>
        </p:spPr>
      </p:pic>
      <p:sp>
        <p:nvSpPr>
          <p:cNvPr id="42" name="TextBox 41">
            <a:extLst>
              <a:ext uri="{FF2B5EF4-FFF2-40B4-BE49-F238E27FC236}">
                <a16:creationId xmlns:a16="http://schemas.microsoft.com/office/drawing/2014/main" id="{9FAB767A-3AED-9D08-62B1-2DAA91261ACB}"/>
              </a:ext>
            </a:extLst>
          </p:cNvPr>
          <p:cNvSpPr txBox="1"/>
          <p:nvPr/>
        </p:nvSpPr>
        <p:spPr>
          <a:xfrm>
            <a:off x="-10380" y="3370514"/>
            <a:ext cx="1511431" cy="738664"/>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GB" sz="1400" b="1" dirty="0">
                <a:ea typeface="Verdana" panose="020B0604030504040204" pitchFamily="34" charset="0"/>
              </a:rPr>
              <a:t>British Energy Security Strategy, April 2022</a:t>
            </a:r>
            <a:endParaRPr kumimoji="0" lang="en-GB" sz="1400" b="1" i="0" u="none" strike="noStrike" kern="1200" cap="none" spc="0" normalizeH="0" baseline="0" noProof="0" dirty="0">
              <a:ln>
                <a:noFill/>
              </a:ln>
              <a:effectLst/>
              <a:uLnTx/>
              <a:uFillTx/>
              <a:ea typeface="Verdana" panose="020B0604030504040204" pitchFamily="34" charset="0"/>
            </a:endParaRPr>
          </a:p>
        </p:txBody>
      </p:sp>
      <p:sp>
        <p:nvSpPr>
          <p:cNvPr id="43" name="TextBox 42">
            <a:extLst>
              <a:ext uri="{FF2B5EF4-FFF2-40B4-BE49-F238E27FC236}">
                <a16:creationId xmlns:a16="http://schemas.microsoft.com/office/drawing/2014/main" id="{2ECCC23D-8444-4B27-603E-24F5F7446932}"/>
              </a:ext>
            </a:extLst>
          </p:cNvPr>
          <p:cNvSpPr txBox="1"/>
          <p:nvPr/>
        </p:nvSpPr>
        <p:spPr>
          <a:xfrm>
            <a:off x="-10380" y="5462766"/>
            <a:ext cx="1511431" cy="307777"/>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GB" sz="1400" b="1">
                <a:ea typeface="Verdana" panose="020B0604030504040204" pitchFamily="34" charset="0"/>
              </a:rPr>
              <a:t>Other</a:t>
            </a:r>
            <a:endParaRPr kumimoji="0" lang="en-GB" sz="1400" b="1" i="0" u="none" strike="noStrike" kern="1200" cap="none" spc="0" normalizeH="0" baseline="0" noProof="0">
              <a:ln>
                <a:noFill/>
              </a:ln>
              <a:effectLst/>
              <a:uLnTx/>
              <a:uFillTx/>
              <a:ea typeface="Verdana" panose="020B0604030504040204" pitchFamily="34" charset="0"/>
            </a:endParaRPr>
          </a:p>
        </p:txBody>
      </p:sp>
    </p:spTree>
    <p:extLst>
      <p:ext uri="{BB962C8B-B14F-4D97-AF65-F5344CB8AC3E}">
        <p14:creationId xmlns:p14="http://schemas.microsoft.com/office/powerpoint/2010/main" val="206802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3C6447A-E080-4B90-9990-EB3EE135F5A5}"/>
              </a:ext>
            </a:extLst>
          </p:cNvPr>
          <p:cNvSpPr>
            <a:spLocks noGrp="1"/>
          </p:cNvSpPr>
          <p:nvPr>
            <p:ph type="body" sz="quarter" idx="10"/>
          </p:nvPr>
        </p:nvSpPr>
        <p:spPr>
          <a:xfrm>
            <a:off x="415637" y="1204110"/>
            <a:ext cx="5567720" cy="4838882"/>
          </a:xfrm>
        </p:spPr>
        <p:txBody>
          <a:bodyPr/>
          <a:lstStyle/>
          <a:p>
            <a:r>
              <a:rPr lang="en-US" dirty="0" err="1">
                <a:hlinkClick r:id="rId2"/>
              </a:rPr>
              <a:t>RheEnergise</a:t>
            </a:r>
            <a:r>
              <a:rPr lang="en-US" dirty="0"/>
              <a:t> – High-density® Hydro</a:t>
            </a:r>
          </a:p>
          <a:p>
            <a:r>
              <a:rPr lang="en-US" dirty="0"/>
              <a:t>£8,242,965</a:t>
            </a:r>
          </a:p>
          <a:p>
            <a:r>
              <a:rPr lang="en-GB" dirty="0"/>
              <a:t>Closed loop pumped hydro system using environmentally benign fluid </a:t>
            </a:r>
          </a:p>
          <a:p>
            <a:pPr lvl="1"/>
            <a:r>
              <a:rPr lang="en-GB" dirty="0"/>
              <a:t>2.5x denser than water</a:t>
            </a:r>
          </a:p>
          <a:p>
            <a:r>
              <a:rPr lang="en-GB" dirty="0"/>
              <a:t>First-of-a-kind demonstrator in Devon</a:t>
            </a:r>
          </a:p>
          <a:p>
            <a:endParaRPr lang="en-GB" dirty="0"/>
          </a:p>
          <a:p>
            <a:endParaRPr lang="en-US" dirty="0"/>
          </a:p>
        </p:txBody>
      </p:sp>
      <p:sp>
        <p:nvSpPr>
          <p:cNvPr id="3" name="Textplatzhalter 2">
            <a:extLst>
              <a:ext uri="{FF2B5EF4-FFF2-40B4-BE49-F238E27FC236}">
                <a16:creationId xmlns:a16="http://schemas.microsoft.com/office/drawing/2014/main" id="{4E87FD3D-FE7E-4E27-B0C5-D606D350B4E6}"/>
              </a:ext>
            </a:extLst>
          </p:cNvPr>
          <p:cNvSpPr>
            <a:spLocks noGrp="1"/>
          </p:cNvSpPr>
          <p:nvPr>
            <p:ph type="body" sz="quarter" idx="11"/>
          </p:nvPr>
        </p:nvSpPr>
        <p:spPr/>
        <p:txBody>
          <a:bodyPr/>
          <a:lstStyle/>
          <a:p>
            <a:r>
              <a:rPr lang="en-US" dirty="0"/>
              <a:t>Case Studies: LODES Stream 2 Phase 2 </a:t>
            </a:r>
          </a:p>
        </p:txBody>
      </p:sp>
      <p:sp>
        <p:nvSpPr>
          <p:cNvPr id="5" name="Textplatzhalter 1">
            <a:extLst>
              <a:ext uri="{FF2B5EF4-FFF2-40B4-BE49-F238E27FC236}">
                <a16:creationId xmlns:a16="http://schemas.microsoft.com/office/drawing/2014/main" id="{49474F8C-F688-4126-8164-25C3D8519340}"/>
              </a:ext>
            </a:extLst>
          </p:cNvPr>
          <p:cNvSpPr txBox="1">
            <a:spLocks/>
          </p:cNvSpPr>
          <p:nvPr/>
        </p:nvSpPr>
        <p:spPr>
          <a:xfrm>
            <a:off x="6148190" y="1373077"/>
            <a:ext cx="5864503" cy="4838882"/>
          </a:xfrm>
          <a:prstGeom prst="rect">
            <a:avLst/>
          </a:prstGeom>
        </p:spPr>
        <p:txBody>
          <a:bodyPr/>
          <a:lstStyle>
            <a:lvl1pPr marL="342900" indent="-342900" algn="l" defTabSz="685800" rtl="0" eaLnBrk="1" latinLnBrk="0" hangingPunct="1">
              <a:lnSpc>
                <a:spcPct val="90000"/>
              </a:lnSpc>
              <a:spcBef>
                <a:spcPts val="750"/>
              </a:spcBef>
              <a:buClr>
                <a:srgbClr val="5AD082"/>
              </a:buClr>
              <a:buFont typeface="Wingdings" panose="05000000000000000000" pitchFamily="2" charset="2"/>
              <a:buChar char="§"/>
              <a:defRPr sz="2400" b="1"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Clr>
                <a:srgbClr val="009EDA"/>
              </a:buClr>
              <a:buSzPct val="75000"/>
              <a:buFont typeface="Wingdings" panose="05000000000000000000" pitchFamily="2" charset="2"/>
              <a:buChar char="Ø"/>
              <a:defRPr sz="2000" kern="1200">
                <a:solidFill>
                  <a:schemeClr val="tx1"/>
                </a:solidFill>
                <a:latin typeface="+mn-lt"/>
                <a:ea typeface="+mn-ea"/>
                <a:cs typeface="+mn-cs"/>
              </a:defRPr>
            </a:lvl2pPr>
            <a:lvl3pPr marL="971550" indent="-285750" algn="l" defTabSz="685800" rtl="0" eaLnBrk="1" latinLnBrk="0" hangingPunct="1">
              <a:lnSpc>
                <a:spcPct val="90000"/>
              </a:lnSpc>
              <a:spcBef>
                <a:spcPts val="375"/>
              </a:spcBef>
              <a:buClr>
                <a:srgbClr val="5AD082"/>
              </a:buClr>
              <a:buFont typeface="Arial" panose="020B0604020202020204" pitchFamily="34" charset="0"/>
              <a:buChar char="•"/>
              <a:defRPr sz="1800" kern="1200">
                <a:solidFill>
                  <a:schemeClr val="tx1"/>
                </a:solidFill>
                <a:latin typeface="+mn-lt"/>
                <a:ea typeface="+mn-ea"/>
                <a:cs typeface="+mn-cs"/>
              </a:defRPr>
            </a:lvl3pPr>
            <a:lvl4pPr marL="1314450" indent="-285750" algn="l" defTabSz="685800" rtl="0" eaLnBrk="1" latinLnBrk="0" hangingPunct="1">
              <a:lnSpc>
                <a:spcPct val="90000"/>
              </a:lnSpc>
              <a:spcBef>
                <a:spcPts val="375"/>
              </a:spcBef>
              <a:buClr>
                <a:srgbClr val="009EDA"/>
              </a:buClr>
              <a:buFont typeface="Arial" panose="020B0604020202020204" pitchFamily="34" charset="0"/>
              <a:buChar char="•"/>
              <a:defRPr sz="1350" kern="1200">
                <a:solidFill>
                  <a:schemeClr val="tx1"/>
                </a:solidFill>
                <a:latin typeface="+mn-lt"/>
                <a:ea typeface="+mn-ea"/>
                <a:cs typeface="+mn-cs"/>
              </a:defRPr>
            </a:lvl4pPr>
            <a:lvl5pPr marL="1657350" indent="-285750" algn="l" defTabSz="685800" rtl="0" eaLnBrk="1" latinLnBrk="0" hangingPunct="1">
              <a:lnSpc>
                <a:spcPct val="90000"/>
              </a:lnSpc>
              <a:spcBef>
                <a:spcPts val="375"/>
              </a:spcBef>
              <a:buClr>
                <a:srgbClr val="5AD082"/>
              </a:buClr>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hlinkClick r:id="rId3"/>
              </a:rPr>
              <a:t>Cheesecake Energy </a:t>
            </a:r>
            <a:r>
              <a:rPr lang="en-US" dirty="0"/>
              <a:t>- </a:t>
            </a:r>
            <a:r>
              <a:rPr lang="en-US" dirty="0" err="1"/>
              <a:t>Flexitanker</a:t>
            </a:r>
            <a:endParaRPr lang="en-US" dirty="0"/>
          </a:p>
          <a:p>
            <a:r>
              <a:rPr lang="en-US" dirty="0"/>
              <a:t>£9,447,225 </a:t>
            </a:r>
          </a:p>
          <a:p>
            <a:r>
              <a:rPr lang="en-GB" dirty="0"/>
              <a:t>Combines compressed air energy storage (CAES) and thermal energy storage</a:t>
            </a:r>
          </a:p>
          <a:p>
            <a:r>
              <a:rPr lang="en-GB" dirty="0"/>
              <a:t>Test unit at University of Nottingham; multiple systems in Colchester co-located with solar microgrid &amp; district heat network</a:t>
            </a:r>
          </a:p>
        </p:txBody>
      </p:sp>
      <p:pic>
        <p:nvPicPr>
          <p:cNvPr id="9" name="Picture 8">
            <a:extLst>
              <a:ext uri="{FF2B5EF4-FFF2-40B4-BE49-F238E27FC236}">
                <a16:creationId xmlns:a16="http://schemas.microsoft.com/office/drawing/2014/main" id="{BB436479-D7C2-3FE4-218C-FA8EE47A1BDB}"/>
              </a:ext>
            </a:extLst>
          </p:cNvPr>
          <p:cNvPicPr>
            <a:picLocks noChangeAspect="1"/>
          </p:cNvPicPr>
          <p:nvPr/>
        </p:nvPicPr>
        <p:blipFill>
          <a:blip r:embed="rId4"/>
          <a:stretch>
            <a:fillRect/>
          </a:stretch>
        </p:blipFill>
        <p:spPr>
          <a:xfrm>
            <a:off x="238031" y="3704524"/>
            <a:ext cx="5481013" cy="3083070"/>
          </a:xfrm>
          <a:prstGeom prst="rect">
            <a:avLst/>
          </a:prstGeom>
        </p:spPr>
      </p:pic>
      <p:pic>
        <p:nvPicPr>
          <p:cNvPr id="1026" name="Picture 2" descr="Our Technology - Cheesecake Energy">
            <a:extLst>
              <a:ext uri="{FF2B5EF4-FFF2-40B4-BE49-F238E27FC236}">
                <a16:creationId xmlns:a16="http://schemas.microsoft.com/office/drawing/2014/main" id="{BBC632F2-5AC4-758E-922F-6C7F5729E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555234" y="3371523"/>
            <a:ext cx="2643352" cy="39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6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3C6447A-E080-4B90-9990-EB3EE135F5A5}"/>
              </a:ext>
            </a:extLst>
          </p:cNvPr>
          <p:cNvSpPr>
            <a:spLocks noGrp="1"/>
          </p:cNvSpPr>
          <p:nvPr>
            <p:ph type="body" sz="quarter" idx="10"/>
          </p:nvPr>
        </p:nvSpPr>
        <p:spPr>
          <a:xfrm>
            <a:off x="415637" y="1236097"/>
            <a:ext cx="6633750" cy="4838882"/>
          </a:xfrm>
        </p:spPr>
        <p:txBody>
          <a:bodyPr/>
          <a:lstStyle/>
          <a:p>
            <a:r>
              <a:rPr lang="en-US" dirty="0" err="1">
                <a:hlinkClick r:id="rId2"/>
              </a:rPr>
              <a:t>SynchroStor</a:t>
            </a:r>
            <a:r>
              <a:rPr lang="en-US" dirty="0"/>
              <a:t> - </a:t>
            </a:r>
            <a:r>
              <a:rPr lang="en-GB" dirty="0"/>
              <a:t>Pumped Thermal Energy Storage (PTES) Demonstrator </a:t>
            </a:r>
            <a:endParaRPr lang="en-US" dirty="0"/>
          </a:p>
          <a:p>
            <a:r>
              <a:rPr lang="en-US" dirty="0"/>
              <a:t>£9,439,302</a:t>
            </a:r>
          </a:p>
          <a:p>
            <a:r>
              <a:rPr lang="en-GB" dirty="0"/>
              <a:t>Patented PTES technology </a:t>
            </a:r>
          </a:p>
          <a:p>
            <a:pPr lvl="1"/>
            <a:r>
              <a:rPr lang="en-GB" dirty="0"/>
              <a:t>Electricity to heat, stored in low-cost, non-toxic sustainable materials</a:t>
            </a:r>
          </a:p>
          <a:p>
            <a:pPr lvl="1"/>
            <a:r>
              <a:rPr lang="en-GB" dirty="0"/>
              <a:t>Reverses process to generate electricity when required</a:t>
            </a:r>
          </a:p>
          <a:p>
            <a:r>
              <a:rPr lang="en-GB" dirty="0"/>
              <a:t>Grid-connected 1MW demonstrator with 10 hours of storage</a:t>
            </a:r>
            <a:endParaRPr lang="en-US" dirty="0"/>
          </a:p>
        </p:txBody>
      </p:sp>
      <p:sp>
        <p:nvSpPr>
          <p:cNvPr id="3" name="Textplatzhalter 2">
            <a:extLst>
              <a:ext uri="{FF2B5EF4-FFF2-40B4-BE49-F238E27FC236}">
                <a16:creationId xmlns:a16="http://schemas.microsoft.com/office/drawing/2014/main" id="{4E87FD3D-FE7E-4E27-B0C5-D606D350B4E6}"/>
              </a:ext>
            </a:extLst>
          </p:cNvPr>
          <p:cNvSpPr>
            <a:spLocks noGrp="1"/>
          </p:cNvSpPr>
          <p:nvPr>
            <p:ph type="body" sz="quarter" idx="11"/>
          </p:nvPr>
        </p:nvSpPr>
        <p:spPr/>
        <p:txBody>
          <a:bodyPr/>
          <a:lstStyle/>
          <a:p>
            <a:r>
              <a:rPr lang="en-US" dirty="0"/>
              <a:t>Case Studies: LODES Stream 2 Phase 2 </a:t>
            </a:r>
          </a:p>
        </p:txBody>
      </p:sp>
      <p:sp>
        <p:nvSpPr>
          <p:cNvPr id="5" name="Textplatzhalter 1">
            <a:extLst>
              <a:ext uri="{FF2B5EF4-FFF2-40B4-BE49-F238E27FC236}">
                <a16:creationId xmlns:a16="http://schemas.microsoft.com/office/drawing/2014/main" id="{49474F8C-F688-4126-8164-25C3D8519340}"/>
              </a:ext>
            </a:extLst>
          </p:cNvPr>
          <p:cNvSpPr txBox="1">
            <a:spLocks/>
          </p:cNvSpPr>
          <p:nvPr/>
        </p:nvSpPr>
        <p:spPr>
          <a:xfrm>
            <a:off x="8233132" y="2098636"/>
            <a:ext cx="3601983" cy="2870934"/>
          </a:xfrm>
          <a:prstGeom prst="rect">
            <a:avLst/>
          </a:prstGeom>
        </p:spPr>
        <p:txBody>
          <a:bodyPr/>
          <a:lstStyle>
            <a:lvl1pPr marL="342900" indent="-342900" algn="l" defTabSz="685800" rtl="0" eaLnBrk="1" latinLnBrk="0" hangingPunct="1">
              <a:lnSpc>
                <a:spcPct val="90000"/>
              </a:lnSpc>
              <a:spcBef>
                <a:spcPts val="750"/>
              </a:spcBef>
              <a:buClr>
                <a:srgbClr val="5AD082"/>
              </a:buClr>
              <a:buFont typeface="Wingdings" panose="05000000000000000000" pitchFamily="2" charset="2"/>
              <a:buChar char="§"/>
              <a:defRPr sz="2400" b="1"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Clr>
                <a:srgbClr val="009EDA"/>
              </a:buClr>
              <a:buSzPct val="75000"/>
              <a:buFont typeface="Wingdings" panose="05000000000000000000" pitchFamily="2" charset="2"/>
              <a:buChar char="Ø"/>
              <a:defRPr sz="2000" kern="1200">
                <a:solidFill>
                  <a:schemeClr val="tx1"/>
                </a:solidFill>
                <a:latin typeface="+mn-lt"/>
                <a:ea typeface="+mn-ea"/>
                <a:cs typeface="+mn-cs"/>
              </a:defRPr>
            </a:lvl2pPr>
            <a:lvl3pPr marL="971550" indent="-285750" algn="l" defTabSz="685800" rtl="0" eaLnBrk="1" latinLnBrk="0" hangingPunct="1">
              <a:lnSpc>
                <a:spcPct val="90000"/>
              </a:lnSpc>
              <a:spcBef>
                <a:spcPts val="375"/>
              </a:spcBef>
              <a:buClr>
                <a:srgbClr val="5AD082"/>
              </a:buClr>
              <a:buFont typeface="Arial" panose="020B0604020202020204" pitchFamily="34" charset="0"/>
              <a:buChar char="•"/>
              <a:defRPr sz="1800" kern="1200">
                <a:solidFill>
                  <a:schemeClr val="tx1"/>
                </a:solidFill>
                <a:latin typeface="+mn-lt"/>
                <a:ea typeface="+mn-ea"/>
                <a:cs typeface="+mn-cs"/>
              </a:defRPr>
            </a:lvl3pPr>
            <a:lvl4pPr marL="1314450" indent="-285750" algn="l" defTabSz="685800" rtl="0" eaLnBrk="1" latinLnBrk="0" hangingPunct="1">
              <a:lnSpc>
                <a:spcPct val="90000"/>
              </a:lnSpc>
              <a:spcBef>
                <a:spcPts val="375"/>
              </a:spcBef>
              <a:buClr>
                <a:srgbClr val="009EDA"/>
              </a:buClr>
              <a:buFont typeface="Arial" panose="020B0604020202020204" pitchFamily="34" charset="0"/>
              <a:buChar char="•"/>
              <a:defRPr sz="1350" kern="1200">
                <a:solidFill>
                  <a:schemeClr val="tx1"/>
                </a:solidFill>
                <a:latin typeface="+mn-lt"/>
                <a:ea typeface="+mn-ea"/>
                <a:cs typeface="+mn-cs"/>
              </a:defRPr>
            </a:lvl4pPr>
            <a:lvl5pPr marL="1657350" indent="-285750" algn="l" defTabSz="685800" rtl="0" eaLnBrk="1" latinLnBrk="0" hangingPunct="1">
              <a:lnSpc>
                <a:spcPct val="90000"/>
              </a:lnSpc>
              <a:spcBef>
                <a:spcPts val="375"/>
              </a:spcBef>
              <a:buClr>
                <a:srgbClr val="5AD082"/>
              </a:buClr>
              <a:buFont typeface="Symbol" panose="05050102010706020507" pitchFamily="18"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IEA ES TCP Newsletter Dec 2022 case studies:</a:t>
            </a:r>
          </a:p>
          <a:p>
            <a:pPr lvl="1"/>
            <a:r>
              <a:rPr lang="en-GB" dirty="0" err="1"/>
              <a:t>Sunamp</a:t>
            </a:r>
            <a:r>
              <a:rPr lang="en-GB" dirty="0"/>
              <a:t> Ltd. – Extend</a:t>
            </a:r>
          </a:p>
          <a:p>
            <a:pPr lvl="1"/>
            <a:r>
              <a:rPr lang="nl-NL" dirty="0"/>
              <a:t>EDF R&amp;D UK – HyDUS</a:t>
            </a:r>
          </a:p>
          <a:p>
            <a:pPr lvl="1"/>
            <a:r>
              <a:rPr lang="en-GB" dirty="0" err="1"/>
              <a:t>StorTera</a:t>
            </a:r>
            <a:r>
              <a:rPr lang="en-GB" dirty="0"/>
              <a:t> – SLIQ</a:t>
            </a:r>
          </a:p>
          <a:p>
            <a:pPr lvl="1"/>
            <a:endParaRPr lang="en-GB" sz="1800" b="1" dirty="0">
              <a:solidFill>
                <a:srgbClr val="0F3241"/>
              </a:solidFill>
              <a:latin typeface="calibri" panose="020F0502020204030204" pitchFamily="34" charset="0"/>
            </a:endParaRPr>
          </a:p>
          <a:p>
            <a:r>
              <a:rPr lang="en-GB" dirty="0"/>
              <a:t>Final 2 LODES projects:</a:t>
            </a:r>
          </a:p>
          <a:p>
            <a:pPr lvl="1"/>
            <a:r>
              <a:rPr lang="en-GB" dirty="0"/>
              <a:t>University of Sheffield – </a:t>
            </a:r>
            <a:r>
              <a:rPr lang="en-GB" dirty="0" err="1"/>
              <a:t>ADsoRB</a:t>
            </a:r>
            <a:endParaRPr lang="en-GB" dirty="0"/>
          </a:p>
          <a:p>
            <a:pPr lvl="1"/>
            <a:r>
              <a:rPr lang="en-GB" dirty="0" err="1"/>
              <a:t>Invinity</a:t>
            </a:r>
            <a:r>
              <a:rPr lang="en-GB" dirty="0"/>
              <a:t> - (Stream 1) – VFB LEAD</a:t>
            </a:r>
          </a:p>
          <a:p>
            <a:pPr lvl="1"/>
            <a:endParaRPr lang="en-GB" sz="1600" dirty="0"/>
          </a:p>
          <a:p>
            <a:pPr lvl="1"/>
            <a:endParaRPr lang="en-GB" sz="1600" b="0" i="0" dirty="0">
              <a:solidFill>
                <a:srgbClr val="0F3241"/>
              </a:solidFill>
              <a:effectLst/>
              <a:latin typeface="Lato" panose="020F0502020204030203" pitchFamily="34" charset="0"/>
            </a:endParaRPr>
          </a:p>
          <a:p>
            <a:pPr marL="342900" lvl="1" indent="0">
              <a:buNone/>
            </a:pPr>
            <a:endParaRPr lang="en-US" dirty="0"/>
          </a:p>
        </p:txBody>
      </p:sp>
      <p:pic>
        <p:nvPicPr>
          <p:cNvPr id="6" name="Picture 5">
            <a:extLst>
              <a:ext uri="{FF2B5EF4-FFF2-40B4-BE49-F238E27FC236}">
                <a16:creationId xmlns:a16="http://schemas.microsoft.com/office/drawing/2014/main" id="{D1FB33DD-94D0-4C7A-95F6-2C1898CB8C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1968" y="4193073"/>
            <a:ext cx="4817947" cy="2664927"/>
          </a:xfrm>
          <a:prstGeom prst="rect">
            <a:avLst/>
          </a:prstGeom>
        </p:spPr>
      </p:pic>
    </p:spTree>
    <p:extLst>
      <p:ext uri="{BB962C8B-B14F-4D97-AF65-F5344CB8AC3E}">
        <p14:creationId xmlns:p14="http://schemas.microsoft.com/office/powerpoint/2010/main" val="182676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5A86529-BFCE-48A8-A354-292242D6592D}"/>
              </a:ext>
            </a:extLst>
          </p:cNvPr>
          <p:cNvSpPr>
            <a:spLocks noGrp="1"/>
          </p:cNvSpPr>
          <p:nvPr>
            <p:ph type="body" sz="quarter" idx="10"/>
          </p:nvPr>
        </p:nvSpPr>
        <p:spPr>
          <a:xfrm>
            <a:off x="415637" y="1622939"/>
            <a:ext cx="11280988" cy="4838882"/>
          </a:xfrm>
        </p:spPr>
        <p:txBody>
          <a:bodyPr/>
          <a:lstStyle/>
          <a:p>
            <a:r>
              <a:rPr lang="en-US" dirty="0"/>
              <a:t>UK Government Publications</a:t>
            </a:r>
          </a:p>
          <a:p>
            <a:pPr lvl="1"/>
            <a:r>
              <a:rPr lang="en-GB" dirty="0">
                <a:hlinkClick r:id="rId2"/>
              </a:rPr>
              <a:t>Smart System and Flexibility Plan, July 2021 (BEIS and Ofgem) </a:t>
            </a:r>
            <a:endParaRPr lang="en-GB" dirty="0"/>
          </a:p>
          <a:p>
            <a:pPr lvl="1"/>
            <a:r>
              <a:rPr lang="en-US" dirty="0">
                <a:hlinkClick r:id="rId3"/>
              </a:rPr>
              <a:t>Net Zero Strategy: Build Back Greener, Oct 2021</a:t>
            </a:r>
            <a:endParaRPr lang="en-US" dirty="0"/>
          </a:p>
          <a:p>
            <a:pPr lvl="1"/>
            <a:r>
              <a:rPr lang="en-US" dirty="0">
                <a:hlinkClick r:id="rId4"/>
              </a:rPr>
              <a:t>British Energy Security Strategy, April 2022</a:t>
            </a:r>
            <a:endParaRPr lang="en-US" dirty="0"/>
          </a:p>
          <a:p>
            <a:pPr lvl="1"/>
            <a:r>
              <a:rPr lang="en-US" dirty="0">
                <a:hlinkClick r:id="rId5"/>
              </a:rPr>
              <a:t>Powering Up Britain: Energy Security Plan, March 2023</a:t>
            </a:r>
            <a:endParaRPr lang="en-US" dirty="0"/>
          </a:p>
          <a:p>
            <a:pPr lvl="1"/>
            <a:r>
              <a:rPr lang="en-US" dirty="0">
                <a:hlinkClick r:id="rId6"/>
              </a:rPr>
              <a:t>Longer Duration Energy Storage Demonstration: Successful Projects</a:t>
            </a:r>
            <a:endParaRPr lang="en-US" dirty="0"/>
          </a:p>
          <a:p>
            <a:pPr lvl="1"/>
            <a:endParaRPr lang="en-US" dirty="0"/>
          </a:p>
          <a:p>
            <a:pPr marL="342900" lvl="1" indent="0">
              <a:buNone/>
            </a:pPr>
            <a:endParaRPr lang="en-US" dirty="0"/>
          </a:p>
          <a:p>
            <a:r>
              <a:rPr lang="en-US" dirty="0"/>
              <a:t>Events</a:t>
            </a:r>
          </a:p>
          <a:p>
            <a:pPr lvl="1"/>
            <a:r>
              <a:rPr lang="en-US" dirty="0"/>
              <a:t>Thurs 29</a:t>
            </a:r>
            <a:r>
              <a:rPr lang="en-US" baseline="30000" dirty="0"/>
              <a:t>th</a:t>
            </a:r>
            <a:r>
              <a:rPr lang="en-US" dirty="0"/>
              <a:t> June: UK National Team meeting followed by Task 42 meeting</a:t>
            </a:r>
          </a:p>
          <a:p>
            <a:pPr lvl="1"/>
            <a:r>
              <a:rPr lang="en-US" dirty="0"/>
              <a:t>Sept 11</a:t>
            </a:r>
            <a:r>
              <a:rPr lang="en-US" baseline="30000" dirty="0"/>
              <a:t>th</a:t>
            </a:r>
            <a:r>
              <a:rPr lang="en-US" dirty="0"/>
              <a:t>: Next Supergen Energy Storage Network+ annual meeting, Imperial College</a:t>
            </a:r>
          </a:p>
        </p:txBody>
      </p:sp>
      <p:sp>
        <p:nvSpPr>
          <p:cNvPr id="3" name="Textplatzhalter 2">
            <a:extLst>
              <a:ext uri="{FF2B5EF4-FFF2-40B4-BE49-F238E27FC236}">
                <a16:creationId xmlns:a16="http://schemas.microsoft.com/office/drawing/2014/main" id="{A62560D1-C044-4CCB-90D6-A274493064F3}"/>
              </a:ext>
            </a:extLst>
          </p:cNvPr>
          <p:cNvSpPr>
            <a:spLocks noGrp="1"/>
          </p:cNvSpPr>
          <p:nvPr>
            <p:ph type="body" sz="quarter" idx="11"/>
          </p:nvPr>
        </p:nvSpPr>
        <p:spPr/>
        <p:txBody>
          <a:bodyPr/>
          <a:lstStyle/>
          <a:p>
            <a:r>
              <a:rPr lang="en-US" dirty="0"/>
              <a:t>Other Relevant Information</a:t>
            </a:r>
          </a:p>
        </p:txBody>
      </p:sp>
    </p:spTree>
    <p:extLst>
      <p:ext uri="{BB962C8B-B14F-4D97-AF65-F5344CB8AC3E}">
        <p14:creationId xmlns:p14="http://schemas.microsoft.com/office/powerpoint/2010/main" val="401392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The Energy Storage TCP</a:t>
            </a:r>
          </a:p>
        </p:txBody>
      </p:sp>
      <p:sp>
        <p:nvSpPr>
          <p:cNvPr id="5" name="Textplatzhalter 3"/>
          <p:cNvSpPr>
            <a:spLocks noGrp="1"/>
          </p:cNvSpPr>
          <p:nvPr/>
        </p:nvSpPr>
        <p:spPr>
          <a:xfrm>
            <a:off x="1004935" y="4541994"/>
            <a:ext cx="10461578" cy="99216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400" b="0" i="1" kern="1200">
                <a:solidFill>
                  <a:schemeClr val="tx2"/>
                </a:solidFill>
                <a:latin typeface="+mn-lt"/>
                <a:ea typeface="+mn-ea"/>
                <a:cs typeface="+mn-cs"/>
              </a:defRPr>
            </a:lvl1pPr>
            <a:lvl2pPr marL="342900" indent="0" algn="r" defTabSz="685800" rtl="0" eaLnBrk="1" latinLnBrk="0" hangingPunct="1">
              <a:lnSpc>
                <a:spcPct val="9000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solidFill>
                  <a:schemeClr val="tx1">
                    <a:lumMod val="75000"/>
                  </a:schemeClr>
                </a:solidFill>
                <a:latin typeface="Segoe UI" panose="020B0502040204020203" pitchFamily="34" charset="0"/>
              </a:rPr>
              <a:t>Country reports are an informative contribution of the ExCo delegates of the ES TCP member countries. </a:t>
            </a:r>
          </a:p>
          <a:p>
            <a:r>
              <a:rPr lang="en-US" sz="1800" i="1" dirty="0">
                <a:solidFill>
                  <a:schemeClr val="tx1">
                    <a:lumMod val="75000"/>
                  </a:schemeClr>
                </a:solidFill>
                <a:latin typeface="Segoe UI" panose="020B0502040204020203" pitchFamily="34" charset="0"/>
              </a:rPr>
              <a:t>Views, findings, and publications of the ES TCP do not necessarily represent the views or policies of the IEA Secretariat or its individual member countries. </a:t>
            </a:r>
            <a:endParaRPr lang="de-DE" sz="1800" dirty="0">
              <a:solidFill>
                <a:schemeClr val="tx1">
                  <a:lumMod val="75000"/>
                </a:schemeClr>
              </a:solidFill>
            </a:endParaRPr>
          </a:p>
        </p:txBody>
      </p:sp>
    </p:spTree>
    <p:extLst>
      <p:ext uri="{BB962C8B-B14F-4D97-AF65-F5344CB8AC3E}">
        <p14:creationId xmlns:p14="http://schemas.microsoft.com/office/powerpoint/2010/main" val="75346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5E3B8E-7C7E-4E3A-A263-55A7E4BD1778}"/>
              </a:ext>
            </a:extLst>
          </p:cNvPr>
          <p:cNvSpPr>
            <a:spLocks noGrp="1"/>
          </p:cNvSpPr>
          <p:nvPr>
            <p:ph type="body" sz="quarter" idx="10"/>
          </p:nvPr>
        </p:nvSpPr>
        <p:spPr>
          <a:xfrm>
            <a:off x="415637" y="1569354"/>
            <a:ext cx="11280988" cy="4838882"/>
          </a:xfrm>
        </p:spPr>
        <p:txBody>
          <a:bodyPr/>
          <a:lstStyle/>
          <a:p>
            <a:pPr lvl="1"/>
            <a:r>
              <a:rPr lang="en-GB" dirty="0"/>
              <a:t>UK population</a:t>
            </a:r>
          </a:p>
          <a:p>
            <a:pPr lvl="1"/>
            <a:r>
              <a:rPr lang="en-GB" dirty="0"/>
              <a:t>Latest mid-year estimate (2020):</a:t>
            </a:r>
          </a:p>
          <a:p>
            <a:pPr lvl="1"/>
            <a:r>
              <a:rPr lang="en-GB" dirty="0"/>
              <a:t>67,081,000</a:t>
            </a:r>
          </a:p>
        </p:txBody>
      </p:sp>
      <p:sp>
        <p:nvSpPr>
          <p:cNvPr id="3" name="Textplatzhalter 2">
            <a:extLst>
              <a:ext uri="{FF2B5EF4-FFF2-40B4-BE49-F238E27FC236}">
                <a16:creationId xmlns:a16="http://schemas.microsoft.com/office/drawing/2014/main" id="{3593A10E-1FE8-4E1F-837B-26A3265948E3}"/>
              </a:ext>
            </a:extLst>
          </p:cNvPr>
          <p:cNvSpPr>
            <a:spLocks noGrp="1"/>
          </p:cNvSpPr>
          <p:nvPr>
            <p:ph type="body" sz="quarter" idx="11"/>
          </p:nvPr>
        </p:nvSpPr>
        <p:spPr/>
        <p:txBody>
          <a:bodyPr/>
          <a:lstStyle/>
          <a:p>
            <a:r>
              <a:rPr lang="en-US" dirty="0"/>
              <a:t>UK - Population &amp; Demographic</a:t>
            </a:r>
          </a:p>
        </p:txBody>
      </p:sp>
      <p:sp>
        <p:nvSpPr>
          <p:cNvPr id="4" name="TextBox 3">
            <a:extLst>
              <a:ext uri="{FF2B5EF4-FFF2-40B4-BE49-F238E27FC236}">
                <a16:creationId xmlns:a16="http://schemas.microsoft.com/office/drawing/2014/main" id="{55B1581B-1DBE-62ED-007B-1E17CE07C58C}"/>
              </a:ext>
            </a:extLst>
          </p:cNvPr>
          <p:cNvSpPr txBox="1"/>
          <p:nvPr/>
        </p:nvSpPr>
        <p:spPr>
          <a:xfrm>
            <a:off x="415637" y="2505670"/>
            <a:ext cx="4370406" cy="840230"/>
          </a:xfrm>
          <a:prstGeom prst="rect">
            <a:avLst/>
          </a:prstGeom>
          <a:noFill/>
        </p:spPr>
        <p:txBody>
          <a:bodyPr wrap="square">
            <a:spAutoFit/>
          </a:bodyPr>
          <a:lstStyle/>
          <a:p>
            <a:pPr indent="-228600" defTabSz="685800">
              <a:lnSpc>
                <a:spcPct val="90000"/>
              </a:lnSpc>
              <a:spcBef>
                <a:spcPts val="375"/>
              </a:spcBef>
              <a:buClr>
                <a:srgbClr val="5AD082"/>
              </a:buClr>
            </a:pPr>
            <a:r>
              <a:rPr lang="en-GB" dirty="0"/>
              <a:t>The United Kingdom consists of the countries of England, Wales, Scotland and Northern Ireland.   </a:t>
            </a:r>
          </a:p>
        </p:txBody>
      </p:sp>
      <p:pic>
        <p:nvPicPr>
          <p:cNvPr id="5" name="Picture 2" descr="map-europe-uk | WRM in English">
            <a:extLst>
              <a:ext uri="{FF2B5EF4-FFF2-40B4-BE49-F238E27FC236}">
                <a16:creationId xmlns:a16="http://schemas.microsoft.com/office/drawing/2014/main" id="{F5286799-957B-2EE0-FC8C-165614B80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64" y="3371825"/>
            <a:ext cx="4000795" cy="3000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EE6D63-43DF-4F10-FED3-3E7DDF95246B}"/>
              </a:ext>
            </a:extLst>
          </p:cNvPr>
          <p:cNvPicPr>
            <a:picLocks noChangeAspect="1"/>
          </p:cNvPicPr>
          <p:nvPr/>
        </p:nvPicPr>
        <p:blipFill rotWithShape="1">
          <a:blip r:embed="rId3"/>
          <a:srcRect r="6736"/>
          <a:stretch/>
        </p:blipFill>
        <p:spPr>
          <a:xfrm>
            <a:off x="4557886" y="1332943"/>
            <a:ext cx="7457294" cy="4684921"/>
          </a:xfrm>
          <a:prstGeom prst="rect">
            <a:avLst/>
          </a:prstGeom>
        </p:spPr>
      </p:pic>
      <p:sp>
        <p:nvSpPr>
          <p:cNvPr id="7" name="TextBox 6">
            <a:extLst>
              <a:ext uri="{FF2B5EF4-FFF2-40B4-BE49-F238E27FC236}">
                <a16:creationId xmlns:a16="http://schemas.microsoft.com/office/drawing/2014/main" id="{BAB4BDD9-2796-A6DF-4D71-D3630B08699F}"/>
              </a:ext>
            </a:extLst>
          </p:cNvPr>
          <p:cNvSpPr txBox="1"/>
          <p:nvPr/>
        </p:nvSpPr>
        <p:spPr>
          <a:xfrm>
            <a:off x="4843525" y="6027804"/>
            <a:ext cx="6923827" cy="600164"/>
          </a:xfrm>
          <a:prstGeom prst="rect">
            <a:avLst/>
          </a:prstGeom>
          <a:noFill/>
        </p:spPr>
        <p:txBody>
          <a:bodyPr wrap="square">
            <a:spAutoFit/>
          </a:bodyPr>
          <a:lstStyle/>
          <a:p>
            <a:r>
              <a:rPr lang="en-GB" sz="1100" b="1" dirty="0"/>
              <a:t>Reference: </a:t>
            </a:r>
            <a:r>
              <a:rPr lang="en-GB" sz="1100" dirty="0">
                <a:hlinkClick r:id="rId4"/>
              </a:rPr>
              <a:t>https://www.ons.gov.uk/peoplepopulationandcommunity/populationandmigration/populationestimates/articles/overviewoftheukpopulation/2020</a:t>
            </a:r>
            <a:r>
              <a:rPr lang="en-GB" sz="1100" dirty="0"/>
              <a:t> </a:t>
            </a:r>
          </a:p>
        </p:txBody>
      </p:sp>
    </p:spTree>
    <p:extLst>
      <p:ext uri="{BB962C8B-B14F-4D97-AF65-F5344CB8AC3E}">
        <p14:creationId xmlns:p14="http://schemas.microsoft.com/office/powerpoint/2010/main" val="315383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593A10E-1FE8-4E1F-837B-26A3265948E3}"/>
              </a:ext>
            </a:extLst>
          </p:cNvPr>
          <p:cNvSpPr>
            <a:spLocks noGrp="1"/>
          </p:cNvSpPr>
          <p:nvPr>
            <p:ph type="body" sz="quarter" idx="11"/>
          </p:nvPr>
        </p:nvSpPr>
        <p:spPr/>
        <p:txBody>
          <a:bodyPr/>
          <a:lstStyle/>
          <a:p>
            <a:r>
              <a:rPr lang="en-US" dirty="0"/>
              <a:t>Country Specific Information</a:t>
            </a:r>
          </a:p>
        </p:txBody>
      </p:sp>
      <p:sp>
        <p:nvSpPr>
          <p:cNvPr id="4" name="TextBox 3">
            <a:extLst>
              <a:ext uri="{FF2B5EF4-FFF2-40B4-BE49-F238E27FC236}">
                <a16:creationId xmlns:a16="http://schemas.microsoft.com/office/drawing/2014/main" id="{55B1581B-1DBE-62ED-007B-1E17CE07C58C}"/>
              </a:ext>
            </a:extLst>
          </p:cNvPr>
          <p:cNvSpPr txBox="1"/>
          <p:nvPr/>
        </p:nvSpPr>
        <p:spPr>
          <a:xfrm>
            <a:off x="312238" y="5233067"/>
            <a:ext cx="11567523" cy="840230"/>
          </a:xfrm>
          <a:prstGeom prst="rect">
            <a:avLst/>
          </a:prstGeom>
          <a:noFill/>
        </p:spPr>
        <p:txBody>
          <a:bodyPr wrap="square">
            <a:spAutoFit/>
          </a:bodyPr>
          <a:lstStyle/>
          <a:p>
            <a:pPr indent="-228600" defTabSz="685800">
              <a:lnSpc>
                <a:spcPct val="90000"/>
              </a:lnSpc>
              <a:spcBef>
                <a:spcPts val="375"/>
              </a:spcBef>
              <a:buClr>
                <a:srgbClr val="5AD082"/>
              </a:buClr>
            </a:pPr>
            <a:r>
              <a:rPr lang="en-GB" dirty="0"/>
              <a:t>Installed capacity for electricity generation in the UK increased gradually between 1996 and 2018, from 73.6 GW to 101.2 GW. In 2019 and 2020, total capacity fell following the closure of several large coal-fired plants, and the mix of plants shifted towards renewable different technologies.</a:t>
            </a:r>
          </a:p>
        </p:txBody>
      </p:sp>
      <p:pic>
        <p:nvPicPr>
          <p:cNvPr id="10" name="Picture 9">
            <a:extLst>
              <a:ext uri="{FF2B5EF4-FFF2-40B4-BE49-F238E27FC236}">
                <a16:creationId xmlns:a16="http://schemas.microsoft.com/office/drawing/2014/main" id="{B5547A81-55A0-C833-ECBB-9E4D24304DC2}"/>
              </a:ext>
            </a:extLst>
          </p:cNvPr>
          <p:cNvPicPr>
            <a:picLocks noChangeAspect="1"/>
          </p:cNvPicPr>
          <p:nvPr/>
        </p:nvPicPr>
        <p:blipFill>
          <a:blip r:embed="rId2"/>
          <a:stretch>
            <a:fillRect/>
          </a:stretch>
        </p:blipFill>
        <p:spPr>
          <a:xfrm>
            <a:off x="168726" y="1282846"/>
            <a:ext cx="6095158" cy="3687076"/>
          </a:xfrm>
          <a:prstGeom prst="rect">
            <a:avLst/>
          </a:prstGeom>
        </p:spPr>
      </p:pic>
      <p:pic>
        <p:nvPicPr>
          <p:cNvPr id="11" name="Picture 10">
            <a:extLst>
              <a:ext uri="{FF2B5EF4-FFF2-40B4-BE49-F238E27FC236}">
                <a16:creationId xmlns:a16="http://schemas.microsoft.com/office/drawing/2014/main" id="{94506CB2-A0DA-7885-31E4-52A536B14EC2}"/>
              </a:ext>
            </a:extLst>
          </p:cNvPr>
          <p:cNvPicPr>
            <a:picLocks noChangeAspect="1"/>
          </p:cNvPicPr>
          <p:nvPr/>
        </p:nvPicPr>
        <p:blipFill>
          <a:blip r:embed="rId3"/>
          <a:stretch>
            <a:fillRect/>
          </a:stretch>
        </p:blipFill>
        <p:spPr>
          <a:xfrm>
            <a:off x="6263884" y="1302530"/>
            <a:ext cx="5851074" cy="3715622"/>
          </a:xfrm>
          <a:prstGeom prst="rect">
            <a:avLst/>
          </a:prstGeom>
        </p:spPr>
      </p:pic>
      <p:sp>
        <p:nvSpPr>
          <p:cNvPr id="12" name="TextBox 11">
            <a:extLst>
              <a:ext uri="{FF2B5EF4-FFF2-40B4-BE49-F238E27FC236}">
                <a16:creationId xmlns:a16="http://schemas.microsoft.com/office/drawing/2014/main" id="{BF977F71-F354-A84A-DD90-ED43AE4B0382}"/>
              </a:ext>
            </a:extLst>
          </p:cNvPr>
          <p:cNvSpPr txBox="1"/>
          <p:nvPr/>
        </p:nvSpPr>
        <p:spPr>
          <a:xfrm>
            <a:off x="312238" y="6073297"/>
            <a:ext cx="6095158" cy="276999"/>
          </a:xfrm>
          <a:prstGeom prst="rect">
            <a:avLst/>
          </a:prstGeom>
          <a:noFill/>
        </p:spPr>
        <p:txBody>
          <a:bodyPr wrap="square">
            <a:spAutoFit/>
          </a:bodyPr>
          <a:lstStyle/>
          <a:p>
            <a:r>
              <a:rPr lang="en-GB" sz="1200" b="1" dirty="0"/>
              <a:t>Reference: </a:t>
            </a:r>
            <a:r>
              <a:rPr lang="en-GB" sz="1200" dirty="0">
                <a:hlinkClick r:id="rId4"/>
              </a:rPr>
              <a:t>https://www.gov.uk/government/collections/uk-energy-in-brief</a:t>
            </a:r>
            <a:r>
              <a:rPr lang="en-GB" sz="1200" dirty="0"/>
              <a:t> (2022) </a:t>
            </a:r>
          </a:p>
        </p:txBody>
      </p:sp>
    </p:spTree>
    <p:extLst>
      <p:ext uri="{BB962C8B-B14F-4D97-AF65-F5344CB8AC3E}">
        <p14:creationId xmlns:p14="http://schemas.microsoft.com/office/powerpoint/2010/main" val="42655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95DC47-8C1B-4B86-9898-10F45CDC6B5E}"/>
              </a:ext>
            </a:extLst>
          </p:cNvPr>
          <p:cNvSpPr>
            <a:spLocks noGrp="1"/>
          </p:cNvSpPr>
          <p:nvPr>
            <p:ph type="body" sz="quarter" idx="10"/>
          </p:nvPr>
        </p:nvSpPr>
        <p:spPr>
          <a:xfrm>
            <a:off x="415637" y="1532101"/>
            <a:ext cx="3490441" cy="4838882"/>
          </a:xfrm>
        </p:spPr>
        <p:txBody>
          <a:bodyPr/>
          <a:lstStyle/>
          <a:p>
            <a:r>
              <a:rPr lang="en-GB" dirty="0"/>
              <a:t>Opportunities for storage opening up: </a:t>
            </a:r>
          </a:p>
          <a:p>
            <a:pPr lvl="1"/>
            <a:r>
              <a:rPr lang="en-GB" dirty="0"/>
              <a:t>RES and curtailed energy increasing</a:t>
            </a:r>
          </a:p>
          <a:p>
            <a:pPr lvl="1"/>
            <a:endParaRPr lang="en-GB" dirty="0"/>
          </a:p>
          <a:p>
            <a:pPr lvl="1"/>
            <a:endParaRPr lang="en-GB" dirty="0"/>
          </a:p>
          <a:p>
            <a:pPr marL="342900" lvl="1" indent="0">
              <a:buNone/>
            </a:pPr>
            <a:endParaRPr lang="en-GB" dirty="0"/>
          </a:p>
          <a:p>
            <a:pPr marL="342900" lvl="1" indent="0">
              <a:buNone/>
            </a:pPr>
            <a:endParaRPr lang="en-GB" dirty="0"/>
          </a:p>
          <a:p>
            <a:pPr marL="342900" lvl="1" indent="0">
              <a:buNone/>
            </a:pPr>
            <a:endParaRPr lang="en-GB" dirty="0"/>
          </a:p>
          <a:p>
            <a:pPr lvl="1"/>
            <a:r>
              <a:rPr lang="en-GB" dirty="0"/>
              <a:t>Variability in market prices, and number of periods with negative price, also increasing.</a:t>
            </a:r>
          </a:p>
          <a:p>
            <a:pPr marL="342900" lvl="1" indent="0">
              <a:buNone/>
            </a:pPr>
            <a:endParaRPr lang="en-GB" dirty="0"/>
          </a:p>
        </p:txBody>
      </p:sp>
      <p:sp>
        <p:nvSpPr>
          <p:cNvPr id="3" name="Textplatzhalter 2">
            <a:extLst>
              <a:ext uri="{FF2B5EF4-FFF2-40B4-BE49-F238E27FC236}">
                <a16:creationId xmlns:a16="http://schemas.microsoft.com/office/drawing/2014/main" id="{B604C8C6-A69F-4FE5-A9C2-3EEC72961E60}"/>
              </a:ext>
            </a:extLst>
          </p:cNvPr>
          <p:cNvSpPr>
            <a:spLocks noGrp="1"/>
          </p:cNvSpPr>
          <p:nvPr>
            <p:ph type="body" sz="quarter" idx="11"/>
          </p:nvPr>
        </p:nvSpPr>
        <p:spPr/>
        <p:txBody>
          <a:bodyPr/>
          <a:lstStyle/>
          <a:p>
            <a:r>
              <a:rPr lang="en-US" dirty="0"/>
              <a:t>Electricity market adapting</a:t>
            </a:r>
          </a:p>
        </p:txBody>
      </p:sp>
      <p:pic>
        <p:nvPicPr>
          <p:cNvPr id="4" name="Content Placeholder 4">
            <a:extLst>
              <a:ext uri="{FF2B5EF4-FFF2-40B4-BE49-F238E27FC236}">
                <a16:creationId xmlns:a16="http://schemas.microsoft.com/office/drawing/2014/main" id="{74C3D6FD-6CBB-F587-7534-FB5C337B007C}"/>
              </a:ext>
            </a:extLst>
          </p:cNvPr>
          <p:cNvPicPr>
            <a:picLocks noChangeAspect="1"/>
          </p:cNvPicPr>
          <p:nvPr/>
        </p:nvPicPr>
        <p:blipFill rotWithShape="1">
          <a:blip r:embed="rId2"/>
          <a:srcRect l="3879" t="5125" r="869" b="23532"/>
          <a:stretch/>
        </p:blipFill>
        <p:spPr>
          <a:xfrm>
            <a:off x="4124137" y="1098840"/>
            <a:ext cx="7518746" cy="2506894"/>
          </a:xfrm>
          <a:prstGeom prst="rect">
            <a:avLst/>
          </a:prstGeom>
          <a:ln>
            <a:solidFill>
              <a:srgbClr val="000000"/>
            </a:solidFill>
          </a:ln>
        </p:spPr>
      </p:pic>
      <p:pic>
        <p:nvPicPr>
          <p:cNvPr id="5" name="Picture 4">
            <a:extLst>
              <a:ext uri="{FF2B5EF4-FFF2-40B4-BE49-F238E27FC236}">
                <a16:creationId xmlns:a16="http://schemas.microsoft.com/office/drawing/2014/main" id="{BD7FF70D-EE29-653B-BC63-D86AC16EEACC}"/>
              </a:ext>
            </a:extLst>
          </p:cNvPr>
          <p:cNvPicPr>
            <a:picLocks noChangeAspect="1"/>
          </p:cNvPicPr>
          <p:nvPr/>
        </p:nvPicPr>
        <p:blipFill>
          <a:blip r:embed="rId3"/>
          <a:stretch>
            <a:fillRect/>
          </a:stretch>
        </p:blipFill>
        <p:spPr>
          <a:xfrm>
            <a:off x="3788509" y="3809029"/>
            <a:ext cx="7654608" cy="2903206"/>
          </a:xfrm>
          <a:prstGeom prst="rect">
            <a:avLst/>
          </a:prstGeom>
        </p:spPr>
      </p:pic>
      <p:sp>
        <p:nvSpPr>
          <p:cNvPr id="6" name="TextBox 5">
            <a:extLst>
              <a:ext uri="{FF2B5EF4-FFF2-40B4-BE49-F238E27FC236}">
                <a16:creationId xmlns:a16="http://schemas.microsoft.com/office/drawing/2014/main" id="{9954B258-423B-3ECB-ADA8-D297DCC49D8C}"/>
              </a:ext>
            </a:extLst>
          </p:cNvPr>
          <p:cNvSpPr txBox="1"/>
          <p:nvPr/>
        </p:nvSpPr>
        <p:spPr>
          <a:xfrm>
            <a:off x="4017710" y="6581430"/>
            <a:ext cx="9705758" cy="261610"/>
          </a:xfrm>
          <a:prstGeom prst="rect">
            <a:avLst/>
          </a:prstGeom>
          <a:noFill/>
        </p:spPr>
        <p:txBody>
          <a:bodyPr wrap="square">
            <a:spAutoFit/>
          </a:bodyPr>
          <a:lstStyle/>
          <a:p>
            <a:r>
              <a:rPr lang="en-GB" sz="1100" b="1" dirty="0"/>
              <a:t>Reference: </a:t>
            </a:r>
            <a:r>
              <a:rPr lang="en-GB" sz="1100" b="1" dirty="0" err="1"/>
              <a:t>UoB</a:t>
            </a:r>
            <a:r>
              <a:rPr lang="en-GB" sz="1100" b="1" dirty="0"/>
              <a:t> analysis from National Grid ESO</a:t>
            </a:r>
            <a:endParaRPr lang="en-GB" sz="1100" dirty="0"/>
          </a:p>
        </p:txBody>
      </p:sp>
    </p:spTree>
    <p:extLst>
      <p:ext uri="{BB962C8B-B14F-4D97-AF65-F5344CB8AC3E}">
        <p14:creationId xmlns:p14="http://schemas.microsoft.com/office/powerpoint/2010/main" val="406367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895DC47-8C1B-4B86-9898-10F45CDC6B5E}"/>
              </a:ext>
            </a:extLst>
          </p:cNvPr>
          <p:cNvSpPr>
            <a:spLocks noGrp="1"/>
          </p:cNvSpPr>
          <p:nvPr>
            <p:ph type="body" sz="quarter" idx="10"/>
          </p:nvPr>
        </p:nvSpPr>
        <p:spPr>
          <a:xfrm>
            <a:off x="415637" y="1532101"/>
            <a:ext cx="11322476" cy="2870934"/>
          </a:xfrm>
        </p:spPr>
        <p:txBody>
          <a:bodyPr/>
          <a:lstStyle/>
          <a:p>
            <a:r>
              <a:rPr lang="en-GB" dirty="0"/>
              <a:t>Capacity </a:t>
            </a:r>
          </a:p>
          <a:p>
            <a:pPr lvl="1"/>
            <a:r>
              <a:rPr lang="en-GB" dirty="0"/>
              <a:t>Today, there is around 4GW of electricity storage operational in Great Britain, made up of 3GW of pumped hydro storage and 1GW of lithium-ion battery storage that has been built since 2017.</a:t>
            </a:r>
          </a:p>
        </p:txBody>
      </p:sp>
      <p:sp>
        <p:nvSpPr>
          <p:cNvPr id="3" name="Textplatzhalter 2">
            <a:extLst>
              <a:ext uri="{FF2B5EF4-FFF2-40B4-BE49-F238E27FC236}">
                <a16:creationId xmlns:a16="http://schemas.microsoft.com/office/drawing/2014/main" id="{B604C8C6-A69F-4FE5-A9C2-3EEC72961E60}"/>
              </a:ext>
            </a:extLst>
          </p:cNvPr>
          <p:cNvSpPr>
            <a:spLocks noGrp="1"/>
          </p:cNvSpPr>
          <p:nvPr>
            <p:ph type="body" sz="quarter" idx="11"/>
          </p:nvPr>
        </p:nvSpPr>
        <p:spPr/>
        <p:txBody>
          <a:bodyPr/>
          <a:lstStyle/>
          <a:p>
            <a:r>
              <a:rPr lang="en-US" dirty="0"/>
              <a:t>Energy Storage Landscape</a:t>
            </a:r>
          </a:p>
        </p:txBody>
      </p:sp>
      <p:pic>
        <p:nvPicPr>
          <p:cNvPr id="6" name="Picture 5">
            <a:extLst>
              <a:ext uri="{FF2B5EF4-FFF2-40B4-BE49-F238E27FC236}">
                <a16:creationId xmlns:a16="http://schemas.microsoft.com/office/drawing/2014/main" id="{1A8D80E9-4E2D-FD4F-F791-751E98FEA0A7}"/>
              </a:ext>
            </a:extLst>
          </p:cNvPr>
          <p:cNvPicPr>
            <a:picLocks noChangeAspect="1"/>
          </p:cNvPicPr>
          <p:nvPr/>
        </p:nvPicPr>
        <p:blipFill>
          <a:blip r:embed="rId2"/>
          <a:stretch>
            <a:fillRect/>
          </a:stretch>
        </p:blipFill>
        <p:spPr>
          <a:xfrm>
            <a:off x="810192" y="2593672"/>
            <a:ext cx="9905585" cy="3618725"/>
          </a:xfrm>
          <a:prstGeom prst="rect">
            <a:avLst/>
          </a:prstGeom>
        </p:spPr>
      </p:pic>
      <p:sp>
        <p:nvSpPr>
          <p:cNvPr id="7" name="TextBox 6">
            <a:extLst>
              <a:ext uri="{FF2B5EF4-FFF2-40B4-BE49-F238E27FC236}">
                <a16:creationId xmlns:a16="http://schemas.microsoft.com/office/drawing/2014/main" id="{E8B7F698-13C7-1FF5-116D-1E0F9918AD75}"/>
              </a:ext>
            </a:extLst>
          </p:cNvPr>
          <p:cNvSpPr txBox="1"/>
          <p:nvPr/>
        </p:nvSpPr>
        <p:spPr>
          <a:xfrm>
            <a:off x="678162" y="6064344"/>
            <a:ext cx="9705758" cy="430887"/>
          </a:xfrm>
          <a:prstGeom prst="rect">
            <a:avLst/>
          </a:prstGeom>
          <a:noFill/>
        </p:spPr>
        <p:txBody>
          <a:bodyPr wrap="square">
            <a:spAutoFit/>
          </a:bodyPr>
          <a:lstStyle/>
          <a:p>
            <a:r>
              <a:rPr lang="en-GB" sz="1100" b="1" dirty="0"/>
              <a:t>Reference: Renewable Energy Planning Database, Department for Energy Security &amp; Net Zero (</a:t>
            </a:r>
            <a:r>
              <a:rPr lang="en-GB" sz="1100" b="1" dirty="0">
                <a:hlinkClick r:id="rId3"/>
              </a:rPr>
              <a:t>https://www.gov.uk/government/publications/renewable-energy-planning-database-monthly-extract</a:t>
            </a:r>
            <a:r>
              <a:rPr lang="en-GB" sz="1100" b="1" dirty="0"/>
              <a:t>)  </a:t>
            </a:r>
            <a:endParaRPr lang="en-GB" sz="1100" dirty="0"/>
          </a:p>
        </p:txBody>
      </p:sp>
    </p:spTree>
    <p:extLst>
      <p:ext uri="{BB962C8B-B14F-4D97-AF65-F5344CB8AC3E}">
        <p14:creationId xmlns:p14="http://schemas.microsoft.com/office/powerpoint/2010/main" val="109071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0F34086-8374-441F-A657-CE026851F363}"/>
              </a:ext>
            </a:extLst>
          </p:cNvPr>
          <p:cNvSpPr>
            <a:spLocks noGrp="1"/>
          </p:cNvSpPr>
          <p:nvPr>
            <p:ph type="body" sz="quarter" idx="10"/>
          </p:nvPr>
        </p:nvSpPr>
        <p:spPr/>
        <p:txBody>
          <a:bodyPr/>
          <a:lstStyle/>
          <a:p>
            <a:r>
              <a:rPr lang="en-GB" b="0" dirty="0">
                <a:solidFill>
                  <a:schemeClr val="tx1"/>
                </a:solidFill>
              </a:rPr>
              <a:t>Energy storage RD&amp;D funding over the last 15 years from other sources: Energy Technologies Institute, Ofgem, Govt departments, Innovate UK (separating out EV specific projects)</a:t>
            </a:r>
          </a:p>
        </p:txBody>
      </p:sp>
      <p:sp>
        <p:nvSpPr>
          <p:cNvPr id="3" name="Textplatzhalter 2">
            <a:extLst>
              <a:ext uri="{FF2B5EF4-FFF2-40B4-BE49-F238E27FC236}">
                <a16:creationId xmlns:a16="http://schemas.microsoft.com/office/drawing/2014/main" id="{1D66AD93-DC76-4A90-BC7E-C6BFDD345DBF}"/>
              </a:ext>
            </a:extLst>
          </p:cNvPr>
          <p:cNvSpPr>
            <a:spLocks noGrp="1"/>
          </p:cNvSpPr>
          <p:nvPr>
            <p:ph type="body" sz="quarter" idx="11"/>
          </p:nvPr>
        </p:nvSpPr>
        <p:spPr/>
        <p:txBody>
          <a:bodyPr/>
          <a:lstStyle/>
          <a:p>
            <a:r>
              <a:rPr lang="en-US" dirty="0"/>
              <a:t>RDD</a:t>
            </a:r>
            <a:r>
              <a:rPr lang="en-US"/>
              <a:t>: Innovation Support</a:t>
            </a:r>
            <a:endParaRPr lang="en-US" dirty="0"/>
          </a:p>
        </p:txBody>
      </p:sp>
      <p:pic>
        <p:nvPicPr>
          <p:cNvPr id="5" name="Picture 4">
            <a:extLst>
              <a:ext uri="{FF2B5EF4-FFF2-40B4-BE49-F238E27FC236}">
                <a16:creationId xmlns:a16="http://schemas.microsoft.com/office/drawing/2014/main" id="{071173F6-D4FA-8622-7483-1D5A9D5ADA60}"/>
              </a:ext>
            </a:extLst>
          </p:cNvPr>
          <p:cNvPicPr>
            <a:picLocks noChangeAspect="1"/>
          </p:cNvPicPr>
          <p:nvPr/>
        </p:nvPicPr>
        <p:blipFill>
          <a:blip r:embed="rId2"/>
          <a:stretch>
            <a:fillRect/>
          </a:stretch>
        </p:blipFill>
        <p:spPr>
          <a:xfrm>
            <a:off x="495375" y="2708333"/>
            <a:ext cx="5508085" cy="3430857"/>
          </a:xfrm>
          <a:prstGeom prst="rect">
            <a:avLst/>
          </a:prstGeom>
        </p:spPr>
      </p:pic>
      <p:pic>
        <p:nvPicPr>
          <p:cNvPr id="6" name="Picture 5">
            <a:extLst>
              <a:ext uri="{FF2B5EF4-FFF2-40B4-BE49-F238E27FC236}">
                <a16:creationId xmlns:a16="http://schemas.microsoft.com/office/drawing/2014/main" id="{9F9B8D07-5B7B-593C-B964-B0E5F32A7141}"/>
              </a:ext>
            </a:extLst>
          </p:cNvPr>
          <p:cNvPicPr>
            <a:picLocks noChangeAspect="1"/>
          </p:cNvPicPr>
          <p:nvPr/>
        </p:nvPicPr>
        <p:blipFill>
          <a:blip r:embed="rId3"/>
          <a:stretch>
            <a:fillRect/>
          </a:stretch>
        </p:blipFill>
        <p:spPr>
          <a:xfrm>
            <a:off x="6715161" y="2783834"/>
            <a:ext cx="4732240" cy="3465341"/>
          </a:xfrm>
          <a:prstGeom prst="rect">
            <a:avLst/>
          </a:prstGeom>
        </p:spPr>
      </p:pic>
      <p:sp>
        <p:nvSpPr>
          <p:cNvPr id="7" name="TextBox 6">
            <a:extLst>
              <a:ext uri="{FF2B5EF4-FFF2-40B4-BE49-F238E27FC236}">
                <a16:creationId xmlns:a16="http://schemas.microsoft.com/office/drawing/2014/main" id="{A29FF4AA-1BDA-46ED-2F60-443DD1CC4EEF}"/>
              </a:ext>
            </a:extLst>
          </p:cNvPr>
          <p:cNvSpPr txBox="1"/>
          <p:nvPr/>
        </p:nvSpPr>
        <p:spPr>
          <a:xfrm>
            <a:off x="3658717" y="6194183"/>
            <a:ext cx="1358064" cy="261610"/>
          </a:xfrm>
          <a:prstGeom prst="rect">
            <a:avLst/>
          </a:prstGeom>
          <a:noFill/>
        </p:spPr>
        <p:txBody>
          <a:bodyPr wrap="none" rtlCol="0">
            <a:spAutoFit/>
          </a:bodyPr>
          <a:lstStyle/>
          <a:p>
            <a:r>
              <a:rPr lang="en-GB" sz="1100" b="1" dirty="0"/>
              <a:t>Source</a:t>
            </a:r>
            <a:r>
              <a:rPr lang="en-GB" sz="1100" dirty="0"/>
              <a:t>: IEA statistics</a:t>
            </a:r>
          </a:p>
        </p:txBody>
      </p:sp>
      <p:sp>
        <p:nvSpPr>
          <p:cNvPr id="9" name="TextBox 8">
            <a:extLst>
              <a:ext uri="{FF2B5EF4-FFF2-40B4-BE49-F238E27FC236}">
                <a16:creationId xmlns:a16="http://schemas.microsoft.com/office/drawing/2014/main" id="{1A2FE3F8-6808-377F-FF7E-0CC0AE1A2E53}"/>
              </a:ext>
            </a:extLst>
          </p:cNvPr>
          <p:cNvSpPr txBox="1"/>
          <p:nvPr/>
        </p:nvSpPr>
        <p:spPr>
          <a:xfrm>
            <a:off x="6712459" y="2447543"/>
            <a:ext cx="4732241" cy="369332"/>
          </a:xfrm>
          <a:prstGeom prst="rect">
            <a:avLst/>
          </a:prstGeom>
          <a:noFill/>
        </p:spPr>
        <p:txBody>
          <a:bodyPr wrap="square">
            <a:spAutoFit/>
          </a:bodyPr>
          <a:lstStyle/>
          <a:p>
            <a:r>
              <a:rPr lang="en-GB" dirty="0">
                <a:latin typeface="+mn-lt"/>
              </a:rPr>
              <a:t>New grid connected battery storage in the UK</a:t>
            </a:r>
          </a:p>
        </p:txBody>
      </p:sp>
      <p:sp>
        <p:nvSpPr>
          <p:cNvPr id="10" name="Rectangle 9">
            <a:extLst>
              <a:ext uri="{FF2B5EF4-FFF2-40B4-BE49-F238E27FC236}">
                <a16:creationId xmlns:a16="http://schemas.microsoft.com/office/drawing/2014/main" id="{0FD10592-05B5-7654-F2F9-B39FC79B8118}"/>
              </a:ext>
            </a:extLst>
          </p:cNvPr>
          <p:cNvSpPr/>
          <p:nvPr/>
        </p:nvSpPr>
        <p:spPr>
          <a:xfrm>
            <a:off x="6643386" y="6215003"/>
            <a:ext cx="4801314" cy="261610"/>
          </a:xfrm>
          <a:prstGeom prst="rect">
            <a:avLst/>
          </a:prstGeom>
          <a:ln>
            <a:solidFill>
              <a:schemeClr val="bg2"/>
            </a:solidFill>
          </a:ln>
        </p:spPr>
        <p:txBody>
          <a:bodyPr wrap="none">
            <a:spAutoFit/>
          </a:bodyPr>
          <a:lstStyle/>
          <a:p>
            <a:r>
              <a:rPr lang="en-GB" sz="1100" b="1" dirty="0"/>
              <a:t>Reference</a:t>
            </a:r>
            <a:r>
              <a:rPr lang="en-GB" sz="1100" dirty="0"/>
              <a:t>: UK Energy Storage Observatory </a:t>
            </a:r>
            <a:r>
              <a:rPr lang="en-GB" sz="1100" dirty="0">
                <a:hlinkClick r:id="rId4">
                  <a:extLst>
                    <a:ext uri="{A12FA001-AC4F-418D-AE19-62706E023703}">
                      <ahyp:hlinkClr xmlns:ahyp="http://schemas.microsoft.com/office/drawing/2018/hyperlinkcolor" val="tx"/>
                    </a:ext>
                  </a:extLst>
                </a:hlinkClick>
              </a:rPr>
              <a:t>https://ukesto.supergenstorage.org/</a:t>
            </a:r>
            <a:r>
              <a:rPr lang="en-GB" sz="1100" dirty="0"/>
              <a:t> </a:t>
            </a:r>
          </a:p>
        </p:txBody>
      </p:sp>
    </p:spTree>
    <p:extLst>
      <p:ext uri="{BB962C8B-B14F-4D97-AF65-F5344CB8AC3E}">
        <p14:creationId xmlns:p14="http://schemas.microsoft.com/office/powerpoint/2010/main" val="397908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0F34086-8374-441F-A657-CE026851F363}"/>
              </a:ext>
            </a:extLst>
          </p:cNvPr>
          <p:cNvSpPr>
            <a:spLocks noGrp="1"/>
          </p:cNvSpPr>
          <p:nvPr>
            <p:ph type="body" sz="quarter" idx="10"/>
          </p:nvPr>
        </p:nvSpPr>
        <p:spPr>
          <a:xfrm>
            <a:off x="415637" y="1561918"/>
            <a:ext cx="11280988" cy="675760"/>
          </a:xfrm>
        </p:spPr>
        <p:txBody>
          <a:bodyPr/>
          <a:lstStyle/>
          <a:p>
            <a:r>
              <a:rPr lang="en-GB" b="0" dirty="0">
                <a:solidFill>
                  <a:schemeClr val="tx1"/>
                </a:solidFill>
              </a:rPr>
              <a:t>Currently 51 research projects on energy storage, value £29m.</a:t>
            </a:r>
          </a:p>
        </p:txBody>
      </p:sp>
      <p:sp>
        <p:nvSpPr>
          <p:cNvPr id="3" name="Textplatzhalter 2">
            <a:extLst>
              <a:ext uri="{FF2B5EF4-FFF2-40B4-BE49-F238E27FC236}">
                <a16:creationId xmlns:a16="http://schemas.microsoft.com/office/drawing/2014/main" id="{1D66AD93-DC76-4A90-BC7E-C6BFDD345DBF}"/>
              </a:ext>
            </a:extLst>
          </p:cNvPr>
          <p:cNvSpPr>
            <a:spLocks noGrp="1"/>
          </p:cNvSpPr>
          <p:nvPr>
            <p:ph type="body" sz="quarter" idx="11"/>
          </p:nvPr>
        </p:nvSpPr>
        <p:spPr/>
        <p:txBody>
          <a:bodyPr/>
          <a:lstStyle/>
          <a:p>
            <a:r>
              <a:rPr lang="en-US" dirty="0"/>
              <a:t>Energy Storage Research</a:t>
            </a:r>
          </a:p>
        </p:txBody>
      </p:sp>
      <p:sp>
        <p:nvSpPr>
          <p:cNvPr id="9" name="TextBox 8">
            <a:extLst>
              <a:ext uri="{FF2B5EF4-FFF2-40B4-BE49-F238E27FC236}">
                <a16:creationId xmlns:a16="http://schemas.microsoft.com/office/drawing/2014/main" id="{1A2FE3F8-6808-377F-FF7E-0CC0AE1A2E53}"/>
              </a:ext>
            </a:extLst>
          </p:cNvPr>
          <p:cNvSpPr txBox="1"/>
          <p:nvPr/>
        </p:nvSpPr>
        <p:spPr>
          <a:xfrm>
            <a:off x="6511718" y="2092639"/>
            <a:ext cx="4732241" cy="646331"/>
          </a:xfrm>
          <a:prstGeom prst="rect">
            <a:avLst/>
          </a:prstGeom>
          <a:noFill/>
        </p:spPr>
        <p:txBody>
          <a:bodyPr wrap="square">
            <a:spAutoFit/>
          </a:bodyPr>
          <a:lstStyle/>
          <a:p>
            <a:r>
              <a:rPr lang="en-GB" dirty="0">
                <a:latin typeface="+mn-lt"/>
              </a:rPr>
              <a:t>UK energy storage publications by technology, 2000-2020 </a:t>
            </a:r>
          </a:p>
        </p:txBody>
      </p:sp>
      <p:sp>
        <p:nvSpPr>
          <p:cNvPr id="10" name="Rectangle 9">
            <a:extLst>
              <a:ext uri="{FF2B5EF4-FFF2-40B4-BE49-F238E27FC236}">
                <a16:creationId xmlns:a16="http://schemas.microsoft.com/office/drawing/2014/main" id="{0FD10592-05B5-7654-F2F9-B39FC79B8118}"/>
              </a:ext>
            </a:extLst>
          </p:cNvPr>
          <p:cNvSpPr/>
          <p:nvPr/>
        </p:nvSpPr>
        <p:spPr>
          <a:xfrm>
            <a:off x="6643386" y="6215003"/>
            <a:ext cx="4288353" cy="261610"/>
          </a:xfrm>
          <a:prstGeom prst="rect">
            <a:avLst/>
          </a:prstGeom>
          <a:ln>
            <a:solidFill>
              <a:schemeClr val="bg2"/>
            </a:solidFill>
          </a:ln>
        </p:spPr>
        <p:txBody>
          <a:bodyPr wrap="none">
            <a:spAutoFit/>
          </a:bodyPr>
          <a:lstStyle/>
          <a:p>
            <a:r>
              <a:rPr lang="en-GB" sz="1100" b="1" dirty="0"/>
              <a:t>Reference</a:t>
            </a:r>
            <a:r>
              <a:rPr lang="en-GB" sz="1100" dirty="0"/>
              <a:t>: University of Birmingham analysis from Web of Science data</a:t>
            </a:r>
          </a:p>
        </p:txBody>
      </p:sp>
      <p:pic>
        <p:nvPicPr>
          <p:cNvPr id="4" name="Picture 3">
            <a:extLst>
              <a:ext uri="{FF2B5EF4-FFF2-40B4-BE49-F238E27FC236}">
                <a16:creationId xmlns:a16="http://schemas.microsoft.com/office/drawing/2014/main" id="{6DE377FA-BFD4-CAC9-9C7B-1B0A355CBA1F}"/>
              </a:ext>
            </a:extLst>
          </p:cNvPr>
          <p:cNvPicPr>
            <a:picLocks noChangeAspect="1"/>
          </p:cNvPicPr>
          <p:nvPr/>
        </p:nvPicPr>
        <p:blipFill>
          <a:blip r:embed="rId2"/>
          <a:stretch>
            <a:fillRect/>
          </a:stretch>
        </p:blipFill>
        <p:spPr>
          <a:xfrm>
            <a:off x="495375" y="2014974"/>
            <a:ext cx="5323140" cy="3592170"/>
          </a:xfrm>
          <a:prstGeom prst="rect">
            <a:avLst/>
          </a:prstGeom>
        </p:spPr>
      </p:pic>
      <p:sp>
        <p:nvSpPr>
          <p:cNvPr id="8" name="TextBox 7">
            <a:extLst>
              <a:ext uri="{FF2B5EF4-FFF2-40B4-BE49-F238E27FC236}">
                <a16:creationId xmlns:a16="http://schemas.microsoft.com/office/drawing/2014/main" id="{D7707C4B-70AF-5896-7876-DA36185450C0}"/>
              </a:ext>
            </a:extLst>
          </p:cNvPr>
          <p:cNvSpPr txBox="1"/>
          <p:nvPr/>
        </p:nvSpPr>
        <p:spPr>
          <a:xfrm>
            <a:off x="508944" y="5607144"/>
            <a:ext cx="5338895" cy="738664"/>
          </a:xfrm>
          <a:prstGeom prst="rect">
            <a:avLst/>
          </a:prstGeom>
          <a:noFill/>
        </p:spPr>
        <p:txBody>
          <a:bodyPr wrap="square">
            <a:spAutoFit/>
          </a:bodyPr>
          <a:lstStyle/>
          <a:p>
            <a:r>
              <a:rPr lang="en-GB" sz="1400" b="1" dirty="0">
                <a:latin typeface="+mn-lt"/>
              </a:rPr>
              <a:t>UK Research Councils Energy and Decarbonisation portfolio </a:t>
            </a:r>
            <a:r>
              <a:rPr lang="en-GB" sz="1400" dirty="0">
                <a:latin typeface="+mn-lt"/>
                <a:hlinkClick r:id="rId3"/>
              </a:rPr>
              <a:t>https://public.tableau.com/app/profile/epsrcdatateam/viz/VisualisingourPortfolio/VoP</a:t>
            </a:r>
            <a:r>
              <a:rPr lang="en-GB" sz="1400" dirty="0">
                <a:latin typeface="+mn-lt"/>
              </a:rPr>
              <a:t>   </a:t>
            </a:r>
          </a:p>
        </p:txBody>
      </p:sp>
      <p:pic>
        <p:nvPicPr>
          <p:cNvPr id="11" name="Picture 10">
            <a:extLst>
              <a:ext uri="{FF2B5EF4-FFF2-40B4-BE49-F238E27FC236}">
                <a16:creationId xmlns:a16="http://schemas.microsoft.com/office/drawing/2014/main" id="{D57E07B7-FD20-BCB1-7E00-3F8DF3BF4DC7}"/>
              </a:ext>
            </a:extLst>
          </p:cNvPr>
          <p:cNvPicPr>
            <a:picLocks noChangeAspect="1"/>
          </p:cNvPicPr>
          <p:nvPr/>
        </p:nvPicPr>
        <p:blipFill>
          <a:blip r:embed="rId4"/>
          <a:stretch>
            <a:fillRect/>
          </a:stretch>
        </p:blipFill>
        <p:spPr>
          <a:xfrm>
            <a:off x="6757588" y="2707342"/>
            <a:ext cx="4240500" cy="3507661"/>
          </a:xfrm>
          <a:prstGeom prst="rect">
            <a:avLst/>
          </a:prstGeom>
        </p:spPr>
      </p:pic>
    </p:spTree>
    <p:extLst>
      <p:ext uri="{BB962C8B-B14F-4D97-AF65-F5344CB8AC3E}">
        <p14:creationId xmlns:p14="http://schemas.microsoft.com/office/powerpoint/2010/main" val="59193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0F34086-8374-441F-A657-CE026851F363}"/>
              </a:ext>
            </a:extLst>
          </p:cNvPr>
          <p:cNvSpPr>
            <a:spLocks noGrp="1"/>
          </p:cNvSpPr>
          <p:nvPr>
            <p:ph type="body" sz="quarter" idx="10"/>
          </p:nvPr>
        </p:nvSpPr>
        <p:spPr/>
        <p:txBody>
          <a:bodyPr/>
          <a:lstStyle/>
          <a:p>
            <a:pPr lvl="0"/>
            <a:r>
              <a:rPr lang="en-GB" dirty="0"/>
              <a:t>Longer Duration Energy Storage Demonstration (LODES)</a:t>
            </a:r>
          </a:p>
          <a:p>
            <a:pPr lvl="1"/>
            <a:r>
              <a:rPr lang="en-GB" b="1" dirty="0"/>
              <a:t>£69m funding </a:t>
            </a:r>
            <a:r>
              <a:rPr lang="en-GB" dirty="0"/>
              <a:t>for first-of-a-kind longer duration energy storage technologies</a:t>
            </a:r>
          </a:p>
          <a:p>
            <a:pPr lvl="1"/>
            <a:r>
              <a:rPr lang="en-GB" b="1" dirty="0"/>
              <a:t>Now in Phase 2</a:t>
            </a:r>
            <a:r>
              <a:rPr lang="en-GB" dirty="0"/>
              <a:t>: 8 demonstrators in progress (5x electricity; 2x thermal; 1x power-to-x)</a:t>
            </a:r>
          </a:p>
          <a:p>
            <a:pPr lvl="1"/>
            <a:r>
              <a:rPr lang="en-GB" dirty="0"/>
              <a:t>Completion by </a:t>
            </a:r>
            <a:r>
              <a:rPr lang="en-GB" b="1" dirty="0"/>
              <a:t>end of March 2025</a:t>
            </a:r>
          </a:p>
        </p:txBody>
      </p:sp>
      <p:sp>
        <p:nvSpPr>
          <p:cNvPr id="3" name="Textplatzhalter 2">
            <a:extLst>
              <a:ext uri="{FF2B5EF4-FFF2-40B4-BE49-F238E27FC236}">
                <a16:creationId xmlns:a16="http://schemas.microsoft.com/office/drawing/2014/main" id="{1D66AD93-DC76-4A90-BC7E-C6BFDD345DBF}"/>
              </a:ext>
            </a:extLst>
          </p:cNvPr>
          <p:cNvSpPr>
            <a:spLocks noGrp="1"/>
          </p:cNvSpPr>
          <p:nvPr>
            <p:ph type="body" sz="quarter" idx="11"/>
          </p:nvPr>
        </p:nvSpPr>
        <p:spPr/>
        <p:txBody>
          <a:bodyPr/>
          <a:lstStyle/>
          <a:p>
            <a:r>
              <a:rPr lang="en-US" dirty="0"/>
              <a:t>RDD: Government Innovation Support</a:t>
            </a:r>
          </a:p>
        </p:txBody>
      </p:sp>
      <p:pic>
        <p:nvPicPr>
          <p:cNvPr id="4" name="Picture 3">
            <a:extLst>
              <a:ext uri="{FF2B5EF4-FFF2-40B4-BE49-F238E27FC236}">
                <a16:creationId xmlns:a16="http://schemas.microsoft.com/office/drawing/2014/main" id="{A9434EA1-E087-BA6E-FADE-2CB685F719A7}"/>
              </a:ext>
            </a:extLst>
          </p:cNvPr>
          <p:cNvPicPr>
            <a:picLocks noChangeAspect="1"/>
          </p:cNvPicPr>
          <p:nvPr/>
        </p:nvPicPr>
        <p:blipFill rotWithShape="1">
          <a:blip r:embed="rId2"/>
          <a:srcRect t="20533" b="2659"/>
          <a:stretch/>
        </p:blipFill>
        <p:spPr>
          <a:xfrm>
            <a:off x="1777512" y="3286753"/>
            <a:ext cx="8218320" cy="2982574"/>
          </a:xfrm>
          <a:prstGeom prst="rect">
            <a:avLst/>
          </a:prstGeom>
        </p:spPr>
      </p:pic>
    </p:spTree>
    <p:extLst>
      <p:ext uri="{BB962C8B-B14F-4D97-AF65-F5344CB8AC3E}">
        <p14:creationId xmlns:p14="http://schemas.microsoft.com/office/powerpoint/2010/main" val="310593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424AF32-E115-4B70-A269-AA074F0B40D2}"/>
              </a:ext>
            </a:extLst>
          </p:cNvPr>
          <p:cNvSpPr>
            <a:spLocks noGrp="1"/>
          </p:cNvSpPr>
          <p:nvPr>
            <p:ph type="body" sz="quarter" idx="10"/>
          </p:nvPr>
        </p:nvSpPr>
        <p:spPr/>
        <p:txBody>
          <a:bodyPr/>
          <a:lstStyle/>
          <a:p>
            <a:r>
              <a:rPr lang="en-US" dirty="0"/>
              <a:t>Machinery of Government (MOG) change</a:t>
            </a:r>
          </a:p>
          <a:p>
            <a:pPr lvl="1"/>
            <a:r>
              <a:rPr lang="en-US" dirty="0"/>
              <a:t>Now Department for Energy Security &amp; Net Zero</a:t>
            </a:r>
          </a:p>
          <a:p>
            <a:pPr lvl="1"/>
            <a:r>
              <a:rPr lang="en-GB" dirty="0"/>
              <a:t>Secretary of State: Grant </a:t>
            </a:r>
            <a:r>
              <a:rPr lang="en-GB" dirty="0" err="1"/>
              <a:t>Shapps</a:t>
            </a:r>
            <a:r>
              <a:rPr lang="en-GB" dirty="0"/>
              <a:t>; </a:t>
            </a:r>
            <a:r>
              <a:rPr lang="en-US" dirty="0"/>
              <a:t>Minister of State: </a:t>
            </a:r>
            <a:r>
              <a:rPr lang="en-GB" dirty="0"/>
              <a:t>Graham Stuart</a:t>
            </a:r>
          </a:p>
          <a:p>
            <a:pPr lvl="1"/>
            <a:endParaRPr lang="en-GB" dirty="0"/>
          </a:p>
          <a:p>
            <a:pPr marL="0" indent="0">
              <a:buNone/>
            </a:pPr>
            <a:r>
              <a:rPr lang="en-GB" dirty="0"/>
              <a:t>Transition to a smarter, more flexible energy system, including:</a:t>
            </a:r>
          </a:p>
          <a:p>
            <a:r>
              <a:rPr lang="en-GB" dirty="0"/>
              <a:t>Continue progress towards a best-in-class regulatory framework for storage </a:t>
            </a:r>
          </a:p>
          <a:p>
            <a:r>
              <a:rPr lang="en-GB" dirty="0"/>
              <a:t>Facilitating the deployment of large-scale and long-duration storage </a:t>
            </a:r>
          </a:p>
          <a:p>
            <a:pPr lvl="1"/>
            <a:r>
              <a:rPr lang="en-GB" dirty="0"/>
              <a:t>In the Powering up Britain: Energy Security Plan, we committed to putting in place an appropriate policy framework by 2024 to enable investment in large scale long duration electricity storage (LLES), with the goal of deploying sufficient storage capacity to balance the overall system.  </a:t>
            </a:r>
          </a:p>
          <a:p>
            <a:pPr lvl="1"/>
            <a:r>
              <a:rPr lang="en-GB" dirty="0"/>
              <a:t>We are currently undertaking the next phase of policy development to assess what policy approach is best suited to enable investment in LLES projects and anticipate that we will be consulting stakeholders on a policy approach this year. </a:t>
            </a:r>
          </a:p>
          <a:p>
            <a:r>
              <a:rPr lang="en-GB" dirty="0"/>
              <a:t>Removing barriers and distortions to domestic and small-scale storage </a:t>
            </a:r>
          </a:p>
          <a:p>
            <a:pPr marL="342900" lvl="1" indent="0">
              <a:buNone/>
            </a:pPr>
            <a:endParaRPr lang="en-US" dirty="0"/>
          </a:p>
        </p:txBody>
      </p:sp>
      <p:sp>
        <p:nvSpPr>
          <p:cNvPr id="3" name="Textplatzhalter 2">
            <a:extLst>
              <a:ext uri="{FF2B5EF4-FFF2-40B4-BE49-F238E27FC236}">
                <a16:creationId xmlns:a16="http://schemas.microsoft.com/office/drawing/2014/main" id="{DBEDD906-636B-4670-9275-407384355CF5}"/>
              </a:ext>
            </a:extLst>
          </p:cNvPr>
          <p:cNvSpPr>
            <a:spLocks noGrp="1"/>
          </p:cNvSpPr>
          <p:nvPr>
            <p:ph type="body" sz="quarter" idx="11"/>
          </p:nvPr>
        </p:nvSpPr>
        <p:spPr/>
        <p:txBody>
          <a:bodyPr/>
          <a:lstStyle/>
          <a:p>
            <a:r>
              <a:rPr lang="en-US" dirty="0"/>
              <a:t>Government Policies</a:t>
            </a:r>
          </a:p>
        </p:txBody>
      </p:sp>
    </p:spTree>
    <p:extLst>
      <p:ext uri="{BB962C8B-B14F-4D97-AF65-F5344CB8AC3E}">
        <p14:creationId xmlns:p14="http://schemas.microsoft.com/office/powerpoint/2010/main" val="3401940411"/>
      </p:ext>
    </p:extLst>
  </p:cSld>
  <p:clrMapOvr>
    <a:masterClrMapping/>
  </p:clrMapOvr>
</p:sld>
</file>

<file path=ppt/theme/theme1.xml><?xml version="1.0" encoding="utf-8"?>
<a:theme xmlns:a="http://schemas.openxmlformats.org/drawingml/2006/main" name="ES TCP House Style">
  <a:themeElements>
    <a:clrScheme name="ES TCP House Style">
      <a:dk1>
        <a:srgbClr val="264D73"/>
      </a:dk1>
      <a:lt1>
        <a:sysClr val="window" lastClr="FFFFFF"/>
      </a:lt1>
      <a:dk2>
        <a:srgbClr val="009EDA"/>
      </a:dk2>
      <a:lt2>
        <a:srgbClr val="E7E6E6"/>
      </a:lt2>
      <a:accent1>
        <a:srgbClr val="5AD082"/>
      </a:accent1>
      <a:accent2>
        <a:srgbClr val="009EDA"/>
      </a:accent2>
      <a:accent3>
        <a:srgbClr val="A52F7D"/>
      </a:accent3>
      <a:accent4>
        <a:srgbClr val="FF6125"/>
      </a:accent4>
      <a:accent5>
        <a:srgbClr val="6DD5FF"/>
      </a:accent5>
      <a:accent6>
        <a:srgbClr val="B7EBC8"/>
      </a:accent6>
      <a:hlink>
        <a:srgbClr val="009EDA"/>
      </a:hlink>
      <a:folHlink>
        <a:srgbClr val="264D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745</TotalTime>
  <Words>954</Words>
  <Application>Microsoft Macintosh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vt:lpstr>
      <vt:lpstr>Lato</vt:lpstr>
      <vt:lpstr>Segoe UI</vt:lpstr>
      <vt:lpstr>Symbol</vt:lpstr>
      <vt:lpstr>Wingdings</vt:lpstr>
      <vt:lpstr>ES TCP House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Jan.Kunkel@zae-bayern.de</dc:creator>
  <cp:lastModifiedBy>Norihan Mohd-Taib (Chemical Engineering)</cp:lastModifiedBy>
  <cp:revision>79</cp:revision>
  <dcterms:created xsi:type="dcterms:W3CDTF">2021-10-08T08:08:26Z</dcterms:created>
  <dcterms:modified xsi:type="dcterms:W3CDTF">2023-10-06T14:45:44Z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2023-05-22T19:33:12Z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87794999-38b7-4b8d-9214-911b6a9741c6</vt:lpwstr>
  </property>
  <property fmtid="{D5CDD505-2E9C-101B-9397-08002B2CF9AE}" pid="8" name="MSIP_Label_ba62f585-b40f-4ab9-bafe-39150f03d124_ContentBits">
    <vt:lpwstr>0</vt:lpwstr>
  </property>
</Properties>
</file>